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commentAuthors.xml" ContentType="application/vnd.openxmlformats-officedocument.presentationml.commentAuthors+xml"/>
  <Override PartName="/ppt/comments/comment2.xml" ContentType="application/vnd.openxmlformats-officedocument.presentationml.comments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3.xml" ContentType="application/vnd.openxmlformats-officedocument.presentationml.slide+xml"/>
  <Override PartName="/ppt/slides/slide20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5.xml" ContentType="application/vnd.openxmlformats-officedocument.presentationml.slide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6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layout3.xml" ContentType="application/vnd.openxmlformats-officedocument.drawingml.diagramLayout+xml"/>
  <Override PartName="/ppt/tableStyles.xml" ContentType="application/vnd.openxmlformats-officedocument.presentationml.tableStyles+xml"/>
  <Override PartName="/ppt/diagrams/data3.xml" ContentType="application/vnd.openxmlformats-officedocument.drawingml.diagramData+xml"/>
  <Override PartName="/ppt/diagrams/drawing3.xml" ContentType="application/vnd.openxmlformats-officedocument.drawingml.diagramDrawing+xml"/>
  <Override PartName="/ppt/slideLayouts/slideLayout10.xml" ContentType="application/vnd.openxmlformats-officedocument.presentationml.slideLayout+xml"/>
  <Override PartName="/ppt/diagrams/colors3.xml" ContentType="application/vnd.openxmlformats-officedocument.drawingml.diagramColors+xml"/>
  <Override PartName="/ppt/diagrams/quickStyle2.xml" ContentType="application/vnd.openxmlformats-officedocument.drawingml.diagramQuickStyle+xml"/>
  <Override PartName="/ppt/slideLayouts/slideLayout7.xml" ContentType="application/vnd.openxmlformats-officedocument.presentationml.slideLayout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diagrams/colors2.xml" ContentType="application/vnd.openxmlformats-officedocument.drawingml.diagramColors+xml"/>
  <Override PartName="/ppt/slideLayouts/slideLayout4.xml" ContentType="application/vnd.openxmlformats-officedocument.presentationml.slideLayout+xml"/>
  <Override PartName="/ppt/comments/comment1.xml" ContentType="application/vnd.openxmlformats-officedocument.presentationml.comments+xml"/>
  <Override PartName="/ppt/slides/slide4.xml" ContentType="application/vnd.openxmlformats-officedocument.presentationml.slide+xml"/>
  <Override PartName="/ppt/diagrams/data2.xml" ContentType="application/vnd.openxmlformats-officedocument.drawingml.diagramData+xml"/>
  <Override PartName="/ppt/diagrams/quickStyle1.xml" ContentType="application/vnd.openxmlformats-officedocument.drawingml.diagramQuickStyle+xml"/>
  <Override PartName="/ppt/viewProps.xml" ContentType="application/vnd.openxmlformats-officedocument.presentationml.viewProps+xml"/>
  <Override PartName="/ppt/slides/slide6.xml" ContentType="application/vnd.openxmlformats-officedocument.presentationml.slide+xml"/>
  <Override PartName="/ppt/diagrams/drawing2.xml" ContentType="application/vnd.openxmlformats-officedocument.drawingml.diagramDrawing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quickStyle3.xml" ContentType="application/vnd.openxmlformats-officedocument.drawingml.diagramQuickStyle+xml"/>
  <Override PartName="/ppt/diagrams/colors1.xml" ContentType="application/vnd.openxmlformats-officedocument.drawingml.diagramColors+xml"/>
  <Override PartName="/ppt/slides/slide19.xml" ContentType="application/vnd.openxmlformats-officedocument.presentationml.slide+xml"/>
  <Override PartName="/ppt/diagrams/data1.xml" ContentType="application/vnd.openxmlformats-officedocument.drawingml.diagramData+xml"/>
  <Override PartName="/ppt/slides/slide21.xml" ContentType="application/vnd.openxmlformats-officedocument.presentationml.slide+xml"/>
  <Override PartName="/ppt/slides/slide7.xml" ContentType="application/vnd.openxmlformats-officedocument.presentationml.slide+xml"/>
  <Override PartName="/ppt/diagrams/drawing1.xml" ContentType="application/vnd.openxmlformats-officedocument.drawingml.diagramDrawing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12192000" cy="6858000"/>
  <p:notesSz cx="12192000" cy="6858000"/>
  <p:defaultTextStyle>
    <a:defPPr>
      <a:defRPr lang="fi-FI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skanen Varpumaria" initials="JV" lastIdx="1" clrIdx="0"/>
  <p:cmAuthor id="2" name="Leeks" initials="L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E4ED5A30-008B-4C54-C5C3-8D4B4E6B3D68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E4ED5A30-008B-4C54-C5C3-8D4B4E6B3D68}" styleName="Medium Style 2 - Accent 1">
    <a:wholeTbl>
      <a:tcTxStyle>
        <a:fontRef idx="minor"/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/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/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/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/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62" d="100"/>
          <a:sy n="62" d="100"/>
        </p:scale>
        <p:origin x="804" y="56"/>
      </p:cViewPr>
      <p:guideLst>
        <p:guide pos="2160" orient="horz"/>
        <p:guide pos="2880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presProps" Target="presProps.xml" /><Relationship Id="rId25" Type="http://schemas.openxmlformats.org/officeDocument/2006/relationships/tableStyles" Target="tableStyles.xml" /><Relationship Id="rId26" Type="http://schemas.openxmlformats.org/officeDocument/2006/relationships/viewProps" Target="viewProps.xml" /><Relationship Id="rId27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m authorId="1" dt="2023-02-17T12:37:51Z" idx="1">
    <p:pos x="10" y="10"/>
    <p:text/>
    <p:extLst>
      <p:ext uri="{C676402C-5697-4E1C-873F-D02D1690AC5C}">
        <p15:threadingInfo xmlns:p15="http://schemas.microsoft.com/office/powerpoint/2012/main" timeZoneBias="-120"/>
      </p:ext>
      <p:ext uri="{19B8F6BF-5375-455C-9EA6-DF929625EA0E}">
        <p15:presenceInfo xmlns:p15="http://schemas.microsoft.com/office/powerpoint/2012/main" userId="teamlab_data:0;1;1;1;19;Jeskanen Varpumaria;2;1;0;3;20;2023-02-17T10:37:51Z;4;38;{00750033-0094-4F99-8132-0048000F0015};" providerId="AD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m authorId="2" dt="2023-03-28T09:54:10Z" idx="1">
    <p:pos x="7584" y="1258"/>
    <p:text>Stephan: We might be able to integrate intercultural communication in our International Business module.</p:text>
    <p:extLst>
      <p:ext uri="{C676402C-5697-4E1C-873F-D02D1690AC5C}">
        <p15:threadingInfo xmlns:p15="http://schemas.microsoft.com/office/powerpoint/2012/main" timeZoneBias="-120"/>
      </p:ext>
      <p:ext uri="{19B8F6BF-5375-455C-9EA6-DF929625EA0E}">
        <p15:presenceInfo xmlns:p15="http://schemas.microsoft.com/office/powerpoint/2012/main" userId="teamlab_data:0;17;uid-1668500330980;1;5;Leeks;2;1;0;3;20;2023-03-28T07:54:10Z;4;38;{048368B0-F463-0FB1-990B-701EE48F3A45};" providerId="AD"/>
      </p:ext>
    </p:extLst>
  </p:cm>
</p:cmLst>
</file>

<file path=ppt/diagrams/_rels/data1.xml.rels><?xml version="1.0" encoding="UTF-8" standalone="yes"?><Relationships xmlns="http://schemas.openxmlformats.org/package/2006/relationships"><Relationship Id="rId1" Type="http://schemas.microsoft.com/office/2007/relationships/diagramDrawing" Target="../diagrams/drawing1.xml" /></Relationships>
</file>

<file path=ppt/diagrams/_rels/data2.xml.rels><?xml version="1.0" encoding="UTF-8" standalone="yes"?><Relationships xmlns="http://schemas.openxmlformats.org/package/2006/relationships"><Relationship Id="rId1" Type="http://schemas.microsoft.com/office/2007/relationships/diagramDrawing" Target="../diagrams/drawing2.xml" /></Relationships>
</file>

<file path=ppt/diagrams/_rels/data3.xml.rels><?xml version="1.0" encoding="UTF-8" standalone="yes"?><Relationships xmlns="http://schemas.openxmlformats.org/package/2006/relationships"><Relationship Id="rId1" Type="http://schemas.microsoft.com/office/2007/relationships/diagramDrawing" Target="../diagrams/drawing3.xml" /></Relationships>
</file>

<file path=ppt/diagrams/_rels/drawing1.xml.rels><?xml version="1.0" encoding="UTF-8" standalone="yes"?><Relationships xmlns="http://schemas.openxmlformats.org/package/2006/relationships"></Relationships>
</file>

<file path=ppt/diagrams/_rels/drawing2.xml.rels><?xml version="1.0" encoding="UTF-8" standalone="yes"?><Relationships xmlns="http://schemas.openxmlformats.org/package/2006/relationships"></Relationships>
</file>

<file path=ppt/diagrams/_rels/drawing3.xml.rels><?xml version="1.0" encoding="UTF-8" standalone="yes"?><Relationships xmlns="http://schemas.openxmlformats.org/package/2006/relationships"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 xmlns:r="http://schemas.openxmlformats.org/officeDocument/2006/relationships">
  <dgm:ptLst>
    <dgm:pt modelId="{2C1AEECA-CCD6-409D-9453-E849FF0F56F7}" type="doc">
      <dgm:prSet loTypeId="urn:microsoft.com/office/officeart/2005/8/layout/default" loCatId="list" qsTypeId="urn:microsoft.com/office/officeart/2005/8/quickstyle/simple1#2" qsCatId="simple" csTypeId="urn:microsoft.com/office/officeart/2005/8/colors/accent1_2" csCatId="accent1" phldr="1"/>
      <dgm:spPr bwMode="auto"/>
      <dgm:t>
        <a:bodyPr/>
        <a:lstStyle/>
        <a:p>
          <a:pPr>
            <a:defRPr/>
          </a:pPr>
          <a:endParaRPr lang="fi-FI"/>
        </a:p>
      </dgm:t>
    </dgm:pt>
    <dgm:pt modelId="{6477CF9E-8341-4391-93A9-C3C45D2297A8}">
      <dgm:prSet phldrT="[Text]"/>
      <dgm:spPr bwMode="auto"/>
      <dgm:t>
        <a:bodyPr/>
        <a:lstStyle/>
        <a:p>
          <a:pPr>
            <a:defRPr/>
          </a:pPr>
          <a:r>
            <a:rPr lang="fi-FI"/>
            <a:t>Listening skills</a:t>
          </a:r>
          <a:endParaRPr/>
        </a:p>
      </dgm:t>
    </dgm:pt>
    <dgm:pt modelId="{669EAEE9-E12B-47AB-B4B1-3776B9F2816C}" type="parTrans" cxnId="{2F826D63-7C87-45E5-A8CD-89507CD936F3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E9006167-0547-4D0D-9199-451F26A64252}" type="sibTrans" cxnId="{2F826D63-7C87-45E5-A8CD-89507CD936F3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783EA0BF-149B-44C9-9942-545A32022174}">
      <dgm:prSet phldrT="[Text]"/>
      <dgm:spPr bwMode="auto"/>
      <dgm:t>
        <a:bodyPr/>
        <a:lstStyle/>
        <a:p>
          <a:pPr>
            <a:defRPr/>
          </a:pPr>
          <a:r>
            <a:rPr lang="fi-FI"/>
            <a:t>Vocabulary &amp; Grammar</a:t>
          </a:r>
          <a:endParaRPr/>
        </a:p>
      </dgm:t>
    </dgm:pt>
    <dgm:pt modelId="{8B4BE44F-FA56-44D3-AE6A-708EB4D5178F}" type="parTrans" cxnId="{3D12392E-F423-4B28-949F-39545EF6B46E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FFD921D9-F64C-4ACD-87E3-FE46A3C286CC}" type="sibTrans" cxnId="{3D12392E-F423-4B28-949F-39545EF6B46E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54B71774-4881-49D4-A88B-A879E3A8FE20}">
      <dgm:prSet phldrT="[Text]"/>
      <dgm:spPr bwMode="auto"/>
      <dgm:t>
        <a:bodyPr/>
        <a:lstStyle/>
        <a:p>
          <a:pPr>
            <a:defRPr/>
          </a:pPr>
          <a:r>
            <a:rPr lang="fi-FI"/>
            <a:t>Thinking skills</a:t>
          </a:r>
          <a:endParaRPr/>
        </a:p>
      </dgm:t>
    </dgm:pt>
    <dgm:pt modelId="{4AFBCF50-642D-4374-91F9-2D985529DE55}" type="parTrans" cxnId="{512A8830-0B45-4079-8A4B-BEE8FCEB3453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9D0FCEB3-BF1F-40BF-B8B0-FBA1EA5BA6B1}" type="sibTrans" cxnId="{512A8830-0B45-4079-8A4B-BEE8FCEB3453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662A27BA-2751-49F3-8136-2D3B36D0C67F}">
      <dgm:prSet phldrT="[Text]"/>
      <dgm:spPr bwMode="auto"/>
      <dgm:t>
        <a:bodyPr/>
        <a:lstStyle/>
        <a:p>
          <a:pPr>
            <a:defRPr/>
          </a:pPr>
          <a:r>
            <a:rPr lang="fi-FI"/>
            <a:t>Interaction skills</a:t>
          </a:r>
          <a:endParaRPr/>
        </a:p>
      </dgm:t>
    </dgm:pt>
    <dgm:pt modelId="{BE78AA43-2F13-4E42-BEA0-91D7662DC65C}" type="parTrans" cxnId="{80A75ADC-1075-4D03-978A-89732FF27558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DC75856C-3849-4019-BD84-485434D7010E}" type="sibTrans" cxnId="{80A75ADC-1075-4D03-978A-89732FF27558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C3C0E6AC-0762-4E97-9CC6-2852DF06726D}">
      <dgm:prSet phldrT="[Text]"/>
      <dgm:spPr bwMode="auto"/>
      <dgm:t>
        <a:bodyPr/>
        <a:lstStyle/>
        <a:p>
          <a:pPr>
            <a:defRPr/>
          </a:pPr>
          <a:r>
            <a:rPr lang="fi-FI"/>
            <a:t>Reading skills</a:t>
          </a:r>
          <a:endParaRPr/>
        </a:p>
      </dgm:t>
    </dgm:pt>
    <dgm:pt modelId="{4B2346EB-9004-43C8-B358-433568456A98}" type="parTrans" cxnId="{890E5DB4-9177-4E06-BD6F-08A75641C97C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BF08AC44-0583-46BC-897C-CD9F64C87F03}" type="sibTrans" cxnId="{890E5DB4-9177-4E06-BD6F-08A75641C97C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91A5670D-DCB6-498F-AA0A-CCB99A303C7E}">
      <dgm:prSet phldrT="[Text]"/>
      <dgm:spPr bwMode="auto"/>
      <dgm:t>
        <a:bodyPr/>
        <a:lstStyle/>
        <a:p>
          <a:pPr>
            <a:defRPr/>
          </a:pPr>
          <a:r>
            <a:rPr lang="fi-FI"/>
            <a:t>Speaking skills</a:t>
          </a:r>
          <a:endParaRPr/>
        </a:p>
      </dgm:t>
    </dgm:pt>
    <dgm:pt modelId="{33385826-83B2-4BC1-BBE3-7A20A6250605}" type="parTrans" cxnId="{1896B344-4EBB-44C9-8C47-58E5E637E170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D8396887-E6A5-472B-9F82-D3763BD434DE}" type="sibTrans" cxnId="{1896B344-4EBB-44C9-8C47-58E5E637E170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8D979CF2-7C80-4A82-B376-347AC13CF344}" type="pres">
      <dgm:prSet presAssocID="{2C1AEECA-CCD6-409D-9453-E849FF0F56F7}" presName="diagram" presStyleCnt="0">
        <dgm:presLayoutVars>
          <dgm:dir val="norm"/>
          <dgm:resizeHandles val="exact"/>
        </dgm:presLayoutVars>
      </dgm:prSet>
      <dgm:spPr bwMode="auto"/>
    </dgm:pt>
    <dgm:pt modelId="{0DA4F62F-8693-4D81-849B-C8E81D9849FD}" type="pres">
      <dgm:prSet presAssocID="{91A5670D-DCB6-498F-AA0A-CCB99A303C7E}" presName="node" presStyleLbl="node1" presStyleIdx="0" presStyleCnt="6">
        <dgm:presLayoutVars>
          <dgm:bulletEnabled val="1"/>
        </dgm:presLayoutVars>
      </dgm:prSet>
      <dgm:spPr bwMode="auto"/>
    </dgm:pt>
    <dgm:pt modelId="{97D99CD4-E243-47E7-A00D-F10E4500C4DE}" type="pres">
      <dgm:prSet presAssocID="{D8396887-E6A5-472B-9F82-D3763BD434DE}" presName="sibTrans" presStyleCnt="0"/>
      <dgm:spPr bwMode="auto"/>
    </dgm:pt>
    <dgm:pt modelId="{A46F5B8F-98C3-416D-883C-A5B9CEEEA8BD}" type="pres">
      <dgm:prSet presAssocID="{662A27BA-2751-49F3-8136-2D3B36D0C67F}" presName="node" presStyleLbl="node1" presStyleIdx="1" presStyleCnt="6">
        <dgm:presLayoutVars>
          <dgm:bulletEnabled val="1"/>
        </dgm:presLayoutVars>
      </dgm:prSet>
      <dgm:spPr bwMode="auto"/>
    </dgm:pt>
    <dgm:pt modelId="{4E09F1CC-F5A9-42EF-A220-AC8BDB5A5C48}" type="pres">
      <dgm:prSet presAssocID="{DC75856C-3849-4019-BD84-485434D7010E}" presName="sibTrans" presStyleCnt="0"/>
      <dgm:spPr bwMode="auto"/>
    </dgm:pt>
    <dgm:pt modelId="{307CA575-FB54-480D-B5AD-11EFE3276DAA}" type="pres">
      <dgm:prSet presAssocID="{54B71774-4881-49D4-A88B-A879E3A8FE20}" presName="node" presStyleLbl="node1" presStyleIdx="2" presStyleCnt="6">
        <dgm:presLayoutVars>
          <dgm:bulletEnabled val="1"/>
        </dgm:presLayoutVars>
      </dgm:prSet>
      <dgm:spPr bwMode="auto"/>
    </dgm:pt>
    <dgm:pt modelId="{D689F29A-1116-48E2-8962-CD62F39AB5AB}" type="pres">
      <dgm:prSet presAssocID="{9D0FCEB3-BF1F-40BF-B8B0-FBA1EA5BA6B1}" presName="sibTrans" presStyleCnt="0"/>
      <dgm:spPr bwMode="auto"/>
    </dgm:pt>
    <dgm:pt modelId="{34363778-2131-4FF6-BADD-38505271644F}" type="pres">
      <dgm:prSet presAssocID="{6477CF9E-8341-4391-93A9-C3C45D2297A8}" presName="node" presStyleLbl="node1" presStyleIdx="3" presStyleCnt="6">
        <dgm:presLayoutVars>
          <dgm:bulletEnabled val="1"/>
        </dgm:presLayoutVars>
      </dgm:prSet>
      <dgm:spPr bwMode="auto"/>
    </dgm:pt>
    <dgm:pt modelId="{88239AA4-76D7-4E82-BFDF-2F3B7069C0DD}" type="pres">
      <dgm:prSet presAssocID="{E9006167-0547-4D0D-9199-451F26A64252}" presName="sibTrans" presStyleCnt="0"/>
      <dgm:spPr bwMode="auto"/>
    </dgm:pt>
    <dgm:pt modelId="{0579D329-4894-443A-82DE-DB23E7129CAE}" type="pres">
      <dgm:prSet presAssocID="{C3C0E6AC-0762-4E97-9CC6-2852DF06726D}" presName="node" presStyleLbl="node1" presStyleIdx="4" presStyleCnt="6">
        <dgm:presLayoutVars>
          <dgm:bulletEnabled val="1"/>
        </dgm:presLayoutVars>
      </dgm:prSet>
      <dgm:spPr bwMode="auto"/>
    </dgm:pt>
    <dgm:pt modelId="{F0F3E3A1-B74C-4A73-B8C0-601802C4B839}" type="pres">
      <dgm:prSet presAssocID="{BF08AC44-0583-46BC-897C-CD9F64C87F03}" presName="sibTrans" presStyleCnt="0"/>
      <dgm:spPr bwMode="auto"/>
    </dgm:pt>
    <dgm:pt modelId="{9DE94E08-3959-4AA4-B611-3D01D4515827}" type="pres">
      <dgm:prSet presAssocID="{783EA0BF-149B-44C9-9942-545A32022174}" presName="node" presStyleLbl="node1" presStyleIdx="5" presStyleCnt="6">
        <dgm:presLayoutVars>
          <dgm:bulletEnabled val="1"/>
        </dgm:presLayoutVars>
      </dgm:prSet>
      <dgm:spPr bwMode="auto"/>
    </dgm:pt>
  </dgm:ptLst>
  <dgm:cxnLst>
    <dgm:cxn modelId="{3D12392E-F423-4B28-949F-39545EF6B46E}" srcId="{2C1AEECA-CCD6-409D-9453-E849FF0F56F7}" destId="{783EA0BF-149B-44C9-9942-545A32022174}" srcOrd="5" destOrd="0" parTransId="{8B4BE44F-FA56-44D3-AE6A-708EB4D5178F}" sibTransId="{FFD921D9-F64C-4ACD-87E3-FE46A3C286CC}"/>
    <dgm:cxn modelId="{512A8830-0B45-4079-8A4B-BEE8FCEB3453}" srcId="{2C1AEECA-CCD6-409D-9453-E849FF0F56F7}" destId="{54B71774-4881-49D4-A88B-A879E3A8FE20}" srcOrd="2" destOrd="0" parTransId="{4AFBCF50-642D-4374-91F9-2D985529DE55}" sibTransId="{9D0FCEB3-BF1F-40BF-B8B0-FBA1EA5BA6B1}"/>
    <dgm:cxn modelId="{2F826D63-7C87-45E5-A8CD-89507CD936F3}" srcId="{2C1AEECA-CCD6-409D-9453-E849FF0F56F7}" destId="{6477CF9E-8341-4391-93A9-C3C45D2297A8}" srcOrd="3" destOrd="0" parTransId="{669EAEE9-E12B-47AB-B4B1-3776B9F2816C}" sibTransId="{E9006167-0547-4D0D-9199-451F26A64252}"/>
    <dgm:cxn modelId="{1896B344-4EBB-44C9-8C47-58E5E637E170}" srcId="{2C1AEECA-CCD6-409D-9453-E849FF0F56F7}" destId="{91A5670D-DCB6-498F-AA0A-CCB99A303C7E}" srcOrd="0" destOrd="0" parTransId="{33385826-83B2-4BC1-BBE3-7A20A6250605}" sibTransId="{D8396887-E6A5-472B-9F82-D3763BD434DE}"/>
    <dgm:cxn modelId="{16B1294F-1F39-44D7-9CFD-693216C5FF99}" type="presOf" srcId="{C3C0E6AC-0762-4E97-9CC6-2852DF06726D}" destId="{0579D329-4894-443A-82DE-DB23E7129CAE}" srcOrd="0" destOrd="0" presId="urn:microsoft.com/office/officeart/2005/8/layout/default"/>
    <dgm:cxn modelId="{A32FAC74-57C0-4926-9ADE-0C88ECF94B92}" type="presOf" srcId="{91A5670D-DCB6-498F-AA0A-CCB99A303C7E}" destId="{0DA4F62F-8693-4D81-849B-C8E81D9849FD}" srcOrd="0" destOrd="0" presId="urn:microsoft.com/office/officeart/2005/8/layout/default"/>
    <dgm:cxn modelId="{BA5D627F-4C62-48A8-BA84-4C4C6C935469}" type="presOf" srcId="{662A27BA-2751-49F3-8136-2D3B36D0C67F}" destId="{A46F5B8F-98C3-416D-883C-A5B9CEEEA8BD}" srcOrd="0" destOrd="0" presId="urn:microsoft.com/office/officeart/2005/8/layout/default"/>
    <dgm:cxn modelId="{2A9FFB86-8C8D-4EE2-A629-A74C144A15A9}" type="presOf" srcId="{2C1AEECA-CCD6-409D-9453-E849FF0F56F7}" destId="{8D979CF2-7C80-4A82-B376-347AC13CF344}" srcOrd="0" destOrd="0" presId="urn:microsoft.com/office/officeart/2005/8/layout/default"/>
    <dgm:cxn modelId="{2435B8A7-8B44-4AE6-B7E3-F9AD5AA658EF}" type="presOf" srcId="{6477CF9E-8341-4391-93A9-C3C45D2297A8}" destId="{34363778-2131-4FF6-BADD-38505271644F}" srcOrd="0" destOrd="0" presId="urn:microsoft.com/office/officeart/2005/8/layout/default"/>
    <dgm:cxn modelId="{890E5DB4-9177-4E06-BD6F-08A75641C97C}" srcId="{2C1AEECA-CCD6-409D-9453-E849FF0F56F7}" destId="{C3C0E6AC-0762-4E97-9CC6-2852DF06726D}" srcOrd="4" destOrd="0" parTransId="{4B2346EB-9004-43C8-B358-433568456A98}" sibTransId="{BF08AC44-0583-46BC-897C-CD9F64C87F03}"/>
    <dgm:cxn modelId="{06C131C0-2BD4-4C08-942F-47D283C8C122}" type="presOf" srcId="{783EA0BF-149B-44C9-9942-545A32022174}" destId="{9DE94E08-3959-4AA4-B611-3D01D4515827}" srcOrd="0" destOrd="0" presId="urn:microsoft.com/office/officeart/2005/8/layout/default"/>
    <dgm:cxn modelId="{80A75ADC-1075-4D03-978A-89732FF27558}" srcId="{2C1AEECA-CCD6-409D-9453-E849FF0F56F7}" destId="{662A27BA-2751-49F3-8136-2D3B36D0C67F}" srcOrd="1" destOrd="0" parTransId="{BE78AA43-2F13-4E42-BEA0-91D7662DC65C}" sibTransId="{DC75856C-3849-4019-BD84-485434D7010E}"/>
    <dgm:cxn modelId="{7700D1FF-4F47-403A-B728-7E8651A5F4CA}" type="presOf" srcId="{54B71774-4881-49D4-A88B-A879E3A8FE20}" destId="{307CA575-FB54-480D-B5AD-11EFE3276DAA}" srcOrd="0" destOrd="0" presId="urn:microsoft.com/office/officeart/2005/8/layout/default"/>
    <dgm:cxn modelId="{040AF144-1C9E-44E5-A3F0-B17D2CBE07C2}" type="presParOf" srcId="{8D979CF2-7C80-4A82-B376-347AC13CF344}" destId="{0DA4F62F-8693-4D81-849B-C8E81D9849FD}" srcOrd="0" destOrd="0" presId="urn:microsoft.com/office/officeart/2005/8/layout/default"/>
    <dgm:cxn modelId="{FB83C40A-434D-48FB-AC8D-A1B6A0A8FBB9}" type="presParOf" srcId="{8D979CF2-7C80-4A82-B376-347AC13CF344}" destId="{97D99CD4-E243-47E7-A00D-F10E4500C4DE}" srcOrd="1" destOrd="0" presId="urn:microsoft.com/office/officeart/2005/8/layout/default"/>
    <dgm:cxn modelId="{1EC818E5-9D1F-40B3-8E06-FFE3FB12DCDF}" type="presParOf" srcId="{8D979CF2-7C80-4A82-B376-347AC13CF344}" destId="{A46F5B8F-98C3-416D-883C-A5B9CEEEA8BD}" srcOrd="2" destOrd="0" presId="urn:microsoft.com/office/officeart/2005/8/layout/default"/>
    <dgm:cxn modelId="{2EFE2D28-4044-43D5-819C-39554C25E027}" type="presParOf" srcId="{8D979CF2-7C80-4A82-B376-347AC13CF344}" destId="{4E09F1CC-F5A9-42EF-A220-AC8BDB5A5C48}" srcOrd="3" destOrd="0" presId="urn:microsoft.com/office/officeart/2005/8/layout/default"/>
    <dgm:cxn modelId="{576D8EBC-28FB-4E53-AD89-86A07FDDACD1}" type="presParOf" srcId="{8D979CF2-7C80-4A82-B376-347AC13CF344}" destId="{307CA575-FB54-480D-B5AD-11EFE3276DAA}" srcOrd="4" destOrd="0" presId="urn:microsoft.com/office/officeart/2005/8/layout/default"/>
    <dgm:cxn modelId="{7EF46C43-34E8-4D96-9994-F1B310131024}" type="presParOf" srcId="{8D979CF2-7C80-4A82-B376-347AC13CF344}" destId="{D689F29A-1116-48E2-8962-CD62F39AB5AB}" srcOrd="5" destOrd="0" presId="urn:microsoft.com/office/officeart/2005/8/layout/default"/>
    <dgm:cxn modelId="{46B04E69-A1F2-428F-8E7B-B00C7EC1DDC7}" type="presParOf" srcId="{8D979CF2-7C80-4A82-B376-347AC13CF344}" destId="{34363778-2131-4FF6-BADD-38505271644F}" srcOrd="6" destOrd="0" presId="urn:microsoft.com/office/officeart/2005/8/layout/default"/>
    <dgm:cxn modelId="{648E19A1-FD85-4ABD-AA50-F08D155416F6}" type="presParOf" srcId="{8D979CF2-7C80-4A82-B376-347AC13CF344}" destId="{88239AA4-76D7-4E82-BFDF-2F3B7069C0DD}" srcOrd="7" destOrd="0" presId="urn:microsoft.com/office/officeart/2005/8/layout/default"/>
    <dgm:cxn modelId="{9FE85B41-7D06-497E-BB12-33C7CF585B4D}" type="presParOf" srcId="{8D979CF2-7C80-4A82-B376-347AC13CF344}" destId="{0579D329-4894-443A-82DE-DB23E7129CAE}" srcOrd="8" destOrd="0" presId="urn:microsoft.com/office/officeart/2005/8/layout/default"/>
    <dgm:cxn modelId="{49D4AB6A-8B67-45DB-8B74-2821E5FCA1D2}" type="presParOf" srcId="{8D979CF2-7C80-4A82-B376-347AC13CF344}" destId="{F0F3E3A1-B74C-4A73-B8C0-601802C4B839}" srcOrd="9" destOrd="0" presId="urn:microsoft.com/office/officeart/2005/8/layout/default"/>
    <dgm:cxn modelId="{E3AAFCB4-DBE3-4689-BFF9-6A05005B6D04}" type="presParOf" srcId="{8D979CF2-7C80-4A82-B376-347AC13CF344}" destId="{9DE94E08-3959-4AA4-B611-3D01D4515827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 xmlns:r="http://schemas.openxmlformats.org/officeDocument/2006/relationships">
  <dgm:ptLst>
    <dgm:pt modelId="{2C1AEECA-CCD6-409D-9453-E849FF0F56F7}" type="doc">
      <dgm:prSet loTypeId="urn:microsoft.com/office/officeart/2005/8/layout/default" loCatId="list" qsTypeId="urn:microsoft.com/office/officeart/2005/8/quickstyle/simple1#3" qsCatId="simple" csTypeId="urn:microsoft.com/office/officeart/2005/8/colors/accent1_2" csCatId="accent1" phldr="1"/>
      <dgm:spPr bwMode="auto"/>
      <dgm:t>
        <a:bodyPr/>
        <a:lstStyle/>
        <a:p>
          <a:pPr>
            <a:defRPr/>
          </a:pPr>
          <a:endParaRPr lang="fi-FI"/>
        </a:p>
      </dgm:t>
    </dgm:pt>
    <dgm:pt modelId="{6477CF9E-8341-4391-93A9-C3C45D2297A8}">
      <dgm:prSet phldrT="[Text]"/>
      <dgm:spPr bwMode="auto"/>
      <dgm:t>
        <a:bodyPr vertOverflow="overflow" horzOverflow="overflow" vert="horz" rtlCol="0" fromWordArt="0" anchor="ctr" forceAA="0" compatLnSpc="0"/>
        <a:lstStyle/>
        <a:p>
          <a:pPr marL="0" indent="0" algn="ctr" defTabSz="120015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fi-FI"/>
            <a:t>Listening skills</a:t>
          </a:r>
          <a:endParaRPr/>
        </a:p>
      </dgm:t>
    </dgm:pt>
    <dgm:pt modelId="{669EAEE9-E12B-47AB-B4B1-3776B9F2816C}" type="parTrans" cxnId="{2F826D63-7C87-45E5-A8CD-89507CD936F3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E9006167-0547-4D0D-9199-451F26A64252}" type="sibTrans" cxnId="{2F826D63-7C87-45E5-A8CD-89507CD936F3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783EA0BF-149B-44C9-9942-545A32022174}">
      <dgm:prSet phldrT="[Text]"/>
      <dgm:spPr bwMode="auto"/>
      <dgm:t>
        <a:bodyPr vertOverflow="overflow" horzOverflow="overflow" vert="horz" rtlCol="0" fromWordArt="0" anchor="ctr" forceAA="0" compatLnSpc="0"/>
        <a:lstStyle/>
        <a:p>
          <a:pPr marL="0" indent="0" algn="ctr" defTabSz="120015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fi-FI"/>
            <a:t>Vocabulary &amp; Grammar</a:t>
          </a:r>
          <a:endParaRPr/>
        </a:p>
      </dgm:t>
    </dgm:pt>
    <dgm:pt modelId="{8B4BE44F-FA56-44D3-AE6A-708EB4D5178F}" type="parTrans" cxnId="{3D12392E-F423-4B28-949F-39545EF6B46E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FFD921D9-F64C-4ACD-87E3-FE46A3C286CC}" type="sibTrans" cxnId="{3D12392E-F423-4B28-949F-39545EF6B46E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54B71774-4881-49D4-A88B-A879E3A8FE20}">
      <dgm:prSet phldrT="[Text]"/>
      <dgm:spPr bwMode="auto"/>
      <dgm:t>
        <a:bodyPr vertOverflow="overflow" horzOverflow="overflow" vert="horz" rtlCol="0" fromWordArt="0" anchor="ctr" forceAA="0" compatLnSpc="0"/>
        <a:lstStyle/>
        <a:p>
          <a:pPr marL="0" indent="0" algn="ctr" defTabSz="120015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fi-FI"/>
            <a:t>Thinking skills</a:t>
          </a:r>
          <a:endParaRPr/>
        </a:p>
      </dgm:t>
    </dgm:pt>
    <dgm:pt modelId="{4AFBCF50-642D-4374-91F9-2D985529DE55}" type="parTrans" cxnId="{512A8830-0B45-4079-8A4B-BEE8FCEB3453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9D0FCEB3-BF1F-40BF-B8B0-FBA1EA5BA6B1}" type="sibTrans" cxnId="{512A8830-0B45-4079-8A4B-BEE8FCEB3453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662A27BA-2751-49F3-8136-2D3B36D0C67F}">
      <dgm:prSet phldrT="[Text]"/>
      <dgm:spPr bwMode="auto"/>
      <dgm:t>
        <a:bodyPr vertOverflow="overflow" horzOverflow="overflow" vert="horz" rtlCol="0" fromWordArt="0" anchor="ctr" forceAA="0" compatLnSpc="0"/>
        <a:lstStyle/>
        <a:p>
          <a:pPr marL="0" indent="0" algn="ctr" defTabSz="120015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fi-FI"/>
            <a:t>Interaction skills</a:t>
          </a:r>
          <a:endParaRPr/>
        </a:p>
      </dgm:t>
    </dgm:pt>
    <dgm:pt modelId="{BE78AA43-2F13-4E42-BEA0-91D7662DC65C}" type="parTrans" cxnId="{80A75ADC-1075-4D03-978A-89732FF27558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DC75856C-3849-4019-BD84-485434D7010E}" type="sibTrans" cxnId="{80A75ADC-1075-4D03-978A-89732FF27558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C3C0E6AC-0762-4E97-9CC6-2852DF06726D}">
      <dgm:prSet phldrT="[Text]"/>
      <dgm:spPr bwMode="auto"/>
      <dgm:t>
        <a:bodyPr vertOverflow="overflow" horzOverflow="overflow" vert="horz" rtlCol="0" fromWordArt="0" anchor="ctr" forceAA="0" compatLnSpc="0"/>
        <a:lstStyle/>
        <a:p>
          <a:pPr marL="0" indent="0" algn="ctr" defTabSz="120015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fi-FI"/>
            <a:t>Reading skills</a:t>
          </a:r>
          <a:endParaRPr/>
        </a:p>
      </dgm:t>
    </dgm:pt>
    <dgm:pt modelId="{4B2346EB-9004-43C8-B358-433568456A98}" type="parTrans" cxnId="{890E5DB4-9177-4E06-BD6F-08A75641C97C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BF08AC44-0583-46BC-897C-CD9F64C87F03}" type="sibTrans" cxnId="{890E5DB4-9177-4E06-BD6F-08A75641C97C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91A5670D-DCB6-498F-AA0A-CCB99A303C7E}">
      <dgm:prSet phldrT="[Text]"/>
      <dgm:spPr bwMode="auto"/>
      <dgm:t>
        <a:bodyPr vertOverflow="overflow" horzOverflow="overflow" vert="horz" rtlCol="0" fromWordArt="0" anchor="ctr" forceAA="0" compatLnSpc="0"/>
        <a:lstStyle/>
        <a:p>
          <a:pPr marL="0" indent="0" algn="ctr" defTabSz="120015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fi-FI"/>
            <a:t>Speaking skills</a:t>
          </a:r>
          <a:endParaRPr/>
        </a:p>
      </dgm:t>
    </dgm:pt>
    <dgm:pt modelId="{33385826-83B2-4BC1-BBE3-7A20A6250605}" type="parTrans" cxnId="{1896B344-4EBB-44C9-8C47-58E5E637E170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D8396887-E6A5-472B-9F82-D3763BD434DE}" type="sibTrans" cxnId="{1896B344-4EBB-44C9-8C47-58E5E637E170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8D979CF2-7C80-4A82-B376-347AC13CF344}" type="pres">
      <dgm:prSet presAssocID="{2C1AEECA-CCD6-409D-9453-E849FF0F56F7}" presName="diagram" presStyleCnt="0">
        <dgm:presLayoutVars>
          <dgm:dir val="norm"/>
          <dgm:resizeHandles val="exact"/>
        </dgm:presLayoutVars>
      </dgm:prSet>
      <dgm:spPr bwMode="auto"/>
    </dgm:pt>
    <dgm:pt modelId="{0DA4F62F-8693-4D81-849B-C8E81D9849FD}" type="pres">
      <dgm:prSet presAssocID="{91A5670D-DCB6-498F-AA0A-CCB99A303C7E}" presName="node" presStyleLbl="node1" presStyleIdx="0" presStyleCnt="6">
        <dgm:presLayoutVars>
          <dgm:bulletEnabled val="1"/>
        </dgm:presLayoutVars>
      </dgm:prSet>
      <dgm:spPr bwMode="auto"/>
    </dgm:pt>
    <dgm:pt modelId="{97D99CD4-E243-47E7-A00D-F10E4500C4DE}" type="pres">
      <dgm:prSet presAssocID="{D8396887-E6A5-472B-9F82-D3763BD434DE}" presName="sibTrans" presStyleCnt="0"/>
      <dgm:spPr bwMode="auto"/>
    </dgm:pt>
    <dgm:pt modelId="{A46F5B8F-98C3-416D-883C-A5B9CEEEA8BD}" type="pres">
      <dgm:prSet presAssocID="{662A27BA-2751-49F3-8136-2D3B36D0C67F}" presName="node" presStyleLbl="node1" presStyleIdx="1" presStyleCnt="6">
        <dgm:presLayoutVars>
          <dgm:bulletEnabled val="1"/>
        </dgm:presLayoutVars>
      </dgm:prSet>
      <dgm:spPr bwMode="auto"/>
    </dgm:pt>
    <dgm:pt modelId="{4E09F1CC-F5A9-42EF-A220-AC8BDB5A5C48}" type="pres">
      <dgm:prSet presAssocID="{DC75856C-3849-4019-BD84-485434D7010E}" presName="sibTrans" presStyleCnt="0"/>
      <dgm:spPr bwMode="auto"/>
    </dgm:pt>
    <dgm:pt modelId="{307CA575-FB54-480D-B5AD-11EFE3276DAA}" type="pres">
      <dgm:prSet presAssocID="{54B71774-4881-49D4-A88B-A879E3A8FE20}" presName="node" presStyleLbl="node1" presStyleIdx="2" presStyleCnt="6">
        <dgm:presLayoutVars>
          <dgm:bulletEnabled val="1"/>
        </dgm:presLayoutVars>
      </dgm:prSet>
      <dgm:spPr bwMode="auto"/>
    </dgm:pt>
    <dgm:pt modelId="{D689F29A-1116-48E2-8962-CD62F39AB5AB}" type="pres">
      <dgm:prSet presAssocID="{9D0FCEB3-BF1F-40BF-B8B0-FBA1EA5BA6B1}" presName="sibTrans" presStyleCnt="0"/>
      <dgm:spPr bwMode="auto"/>
    </dgm:pt>
    <dgm:pt modelId="{34363778-2131-4FF6-BADD-38505271644F}" type="pres">
      <dgm:prSet presAssocID="{6477CF9E-8341-4391-93A9-C3C45D2297A8}" presName="node" presStyleLbl="node1" presStyleIdx="3" presStyleCnt="6">
        <dgm:presLayoutVars>
          <dgm:bulletEnabled val="1"/>
        </dgm:presLayoutVars>
      </dgm:prSet>
      <dgm:spPr bwMode="auto"/>
    </dgm:pt>
    <dgm:pt modelId="{88239AA4-76D7-4E82-BFDF-2F3B7069C0DD}" type="pres">
      <dgm:prSet presAssocID="{E9006167-0547-4D0D-9199-451F26A64252}" presName="sibTrans" presStyleCnt="0"/>
      <dgm:spPr bwMode="auto"/>
    </dgm:pt>
    <dgm:pt modelId="{0579D329-4894-443A-82DE-DB23E7129CAE}" type="pres">
      <dgm:prSet presAssocID="{C3C0E6AC-0762-4E97-9CC6-2852DF06726D}" presName="node" presStyleLbl="node1" presStyleIdx="4" presStyleCnt="6">
        <dgm:presLayoutVars>
          <dgm:bulletEnabled val="1"/>
        </dgm:presLayoutVars>
      </dgm:prSet>
      <dgm:spPr bwMode="auto"/>
    </dgm:pt>
    <dgm:pt modelId="{F0F3E3A1-B74C-4A73-B8C0-601802C4B839}" type="pres">
      <dgm:prSet presAssocID="{BF08AC44-0583-46BC-897C-CD9F64C87F03}" presName="sibTrans" presStyleCnt="0"/>
      <dgm:spPr bwMode="auto"/>
    </dgm:pt>
    <dgm:pt modelId="{9DE94E08-3959-4AA4-B611-3D01D4515827}" type="pres">
      <dgm:prSet presAssocID="{783EA0BF-149B-44C9-9942-545A32022174}" presName="node" presStyleLbl="node1" presStyleIdx="5" presStyleCnt="6">
        <dgm:presLayoutVars>
          <dgm:bulletEnabled val="1"/>
        </dgm:presLayoutVars>
      </dgm:prSet>
      <dgm:spPr bwMode="auto"/>
    </dgm:pt>
  </dgm:ptLst>
  <dgm:cxnLst>
    <dgm:cxn modelId="{3D12392E-F423-4B28-949F-39545EF6B46E}" srcId="{2C1AEECA-CCD6-409D-9453-E849FF0F56F7}" destId="{783EA0BF-149B-44C9-9942-545A32022174}" srcOrd="5" destOrd="0" parTransId="{8B4BE44F-FA56-44D3-AE6A-708EB4D5178F}" sibTransId="{FFD921D9-F64C-4ACD-87E3-FE46A3C286CC}"/>
    <dgm:cxn modelId="{512A8830-0B45-4079-8A4B-BEE8FCEB3453}" srcId="{2C1AEECA-CCD6-409D-9453-E849FF0F56F7}" destId="{54B71774-4881-49D4-A88B-A879E3A8FE20}" srcOrd="2" destOrd="0" parTransId="{4AFBCF50-642D-4374-91F9-2D985529DE55}" sibTransId="{9D0FCEB3-BF1F-40BF-B8B0-FBA1EA5BA6B1}"/>
    <dgm:cxn modelId="{2F826D63-7C87-45E5-A8CD-89507CD936F3}" srcId="{2C1AEECA-CCD6-409D-9453-E849FF0F56F7}" destId="{6477CF9E-8341-4391-93A9-C3C45D2297A8}" srcOrd="3" destOrd="0" parTransId="{669EAEE9-E12B-47AB-B4B1-3776B9F2816C}" sibTransId="{E9006167-0547-4D0D-9199-451F26A64252}"/>
    <dgm:cxn modelId="{1896B344-4EBB-44C9-8C47-58E5E637E170}" srcId="{2C1AEECA-CCD6-409D-9453-E849FF0F56F7}" destId="{91A5670D-DCB6-498F-AA0A-CCB99A303C7E}" srcOrd="0" destOrd="0" parTransId="{33385826-83B2-4BC1-BBE3-7A20A6250605}" sibTransId="{D8396887-E6A5-472B-9F82-D3763BD434DE}"/>
    <dgm:cxn modelId="{16B1294F-1F39-44D7-9CFD-693216C5FF99}" type="presOf" srcId="{C3C0E6AC-0762-4E97-9CC6-2852DF06726D}" destId="{0579D329-4894-443A-82DE-DB23E7129CAE}" srcOrd="0" destOrd="0" presId="urn:microsoft.com/office/officeart/2005/8/layout/default"/>
    <dgm:cxn modelId="{A32FAC74-57C0-4926-9ADE-0C88ECF94B92}" type="presOf" srcId="{91A5670D-DCB6-498F-AA0A-CCB99A303C7E}" destId="{0DA4F62F-8693-4D81-849B-C8E81D9849FD}" srcOrd="0" destOrd="0" presId="urn:microsoft.com/office/officeart/2005/8/layout/default"/>
    <dgm:cxn modelId="{BA5D627F-4C62-48A8-BA84-4C4C6C935469}" type="presOf" srcId="{662A27BA-2751-49F3-8136-2D3B36D0C67F}" destId="{A46F5B8F-98C3-416D-883C-A5B9CEEEA8BD}" srcOrd="0" destOrd="0" presId="urn:microsoft.com/office/officeart/2005/8/layout/default"/>
    <dgm:cxn modelId="{2A9FFB86-8C8D-4EE2-A629-A74C144A15A9}" type="presOf" srcId="{2C1AEECA-CCD6-409D-9453-E849FF0F56F7}" destId="{8D979CF2-7C80-4A82-B376-347AC13CF344}" srcOrd="0" destOrd="0" presId="urn:microsoft.com/office/officeart/2005/8/layout/default"/>
    <dgm:cxn modelId="{2435B8A7-8B44-4AE6-B7E3-F9AD5AA658EF}" type="presOf" srcId="{6477CF9E-8341-4391-93A9-C3C45D2297A8}" destId="{34363778-2131-4FF6-BADD-38505271644F}" srcOrd="0" destOrd="0" presId="urn:microsoft.com/office/officeart/2005/8/layout/default"/>
    <dgm:cxn modelId="{890E5DB4-9177-4E06-BD6F-08A75641C97C}" srcId="{2C1AEECA-CCD6-409D-9453-E849FF0F56F7}" destId="{C3C0E6AC-0762-4E97-9CC6-2852DF06726D}" srcOrd="4" destOrd="0" parTransId="{4B2346EB-9004-43C8-B358-433568456A98}" sibTransId="{BF08AC44-0583-46BC-897C-CD9F64C87F03}"/>
    <dgm:cxn modelId="{06C131C0-2BD4-4C08-942F-47D283C8C122}" type="presOf" srcId="{783EA0BF-149B-44C9-9942-545A32022174}" destId="{9DE94E08-3959-4AA4-B611-3D01D4515827}" srcOrd="0" destOrd="0" presId="urn:microsoft.com/office/officeart/2005/8/layout/default"/>
    <dgm:cxn modelId="{80A75ADC-1075-4D03-978A-89732FF27558}" srcId="{2C1AEECA-CCD6-409D-9453-E849FF0F56F7}" destId="{662A27BA-2751-49F3-8136-2D3B36D0C67F}" srcOrd="1" destOrd="0" parTransId="{BE78AA43-2F13-4E42-BEA0-91D7662DC65C}" sibTransId="{DC75856C-3849-4019-BD84-485434D7010E}"/>
    <dgm:cxn modelId="{7700D1FF-4F47-403A-B728-7E8651A5F4CA}" type="presOf" srcId="{54B71774-4881-49D4-A88B-A879E3A8FE20}" destId="{307CA575-FB54-480D-B5AD-11EFE3276DAA}" srcOrd="0" destOrd="0" presId="urn:microsoft.com/office/officeart/2005/8/layout/default"/>
    <dgm:cxn modelId="{040AF144-1C9E-44E5-A3F0-B17D2CBE07C2}" type="presParOf" srcId="{8D979CF2-7C80-4A82-B376-347AC13CF344}" destId="{0DA4F62F-8693-4D81-849B-C8E81D9849FD}" srcOrd="0" destOrd="0" presId="urn:microsoft.com/office/officeart/2005/8/layout/default"/>
    <dgm:cxn modelId="{FB83C40A-434D-48FB-AC8D-A1B6A0A8FBB9}" type="presParOf" srcId="{8D979CF2-7C80-4A82-B376-347AC13CF344}" destId="{97D99CD4-E243-47E7-A00D-F10E4500C4DE}" srcOrd="1" destOrd="0" presId="urn:microsoft.com/office/officeart/2005/8/layout/default"/>
    <dgm:cxn modelId="{1EC818E5-9D1F-40B3-8E06-FFE3FB12DCDF}" type="presParOf" srcId="{8D979CF2-7C80-4A82-B376-347AC13CF344}" destId="{A46F5B8F-98C3-416D-883C-A5B9CEEEA8BD}" srcOrd="2" destOrd="0" presId="urn:microsoft.com/office/officeart/2005/8/layout/default"/>
    <dgm:cxn modelId="{2EFE2D28-4044-43D5-819C-39554C25E027}" type="presParOf" srcId="{8D979CF2-7C80-4A82-B376-347AC13CF344}" destId="{4E09F1CC-F5A9-42EF-A220-AC8BDB5A5C48}" srcOrd="3" destOrd="0" presId="urn:microsoft.com/office/officeart/2005/8/layout/default"/>
    <dgm:cxn modelId="{576D8EBC-28FB-4E53-AD89-86A07FDDACD1}" type="presParOf" srcId="{8D979CF2-7C80-4A82-B376-347AC13CF344}" destId="{307CA575-FB54-480D-B5AD-11EFE3276DAA}" srcOrd="4" destOrd="0" presId="urn:microsoft.com/office/officeart/2005/8/layout/default"/>
    <dgm:cxn modelId="{7EF46C43-34E8-4D96-9994-F1B310131024}" type="presParOf" srcId="{8D979CF2-7C80-4A82-B376-347AC13CF344}" destId="{D689F29A-1116-48E2-8962-CD62F39AB5AB}" srcOrd="5" destOrd="0" presId="urn:microsoft.com/office/officeart/2005/8/layout/default"/>
    <dgm:cxn modelId="{46B04E69-A1F2-428F-8E7B-B00C7EC1DDC7}" type="presParOf" srcId="{8D979CF2-7C80-4A82-B376-347AC13CF344}" destId="{34363778-2131-4FF6-BADD-38505271644F}" srcOrd="6" destOrd="0" presId="urn:microsoft.com/office/officeart/2005/8/layout/default"/>
    <dgm:cxn modelId="{648E19A1-FD85-4ABD-AA50-F08D155416F6}" type="presParOf" srcId="{8D979CF2-7C80-4A82-B376-347AC13CF344}" destId="{88239AA4-76D7-4E82-BFDF-2F3B7069C0DD}" srcOrd="7" destOrd="0" presId="urn:microsoft.com/office/officeart/2005/8/layout/default"/>
    <dgm:cxn modelId="{9FE85B41-7D06-497E-BB12-33C7CF585B4D}" type="presParOf" srcId="{8D979CF2-7C80-4A82-B376-347AC13CF344}" destId="{0579D329-4894-443A-82DE-DB23E7129CAE}" srcOrd="8" destOrd="0" presId="urn:microsoft.com/office/officeart/2005/8/layout/default"/>
    <dgm:cxn modelId="{49D4AB6A-8B67-45DB-8B74-2821E5FCA1D2}" type="presParOf" srcId="{8D979CF2-7C80-4A82-B376-347AC13CF344}" destId="{F0F3E3A1-B74C-4A73-B8C0-601802C4B839}" srcOrd="9" destOrd="0" presId="urn:microsoft.com/office/officeart/2005/8/layout/default"/>
    <dgm:cxn modelId="{E3AAFCB4-DBE3-4689-BFF9-6A05005B6D04}" type="presParOf" srcId="{8D979CF2-7C80-4A82-B376-347AC13CF344}" destId="{9DE94E08-3959-4AA4-B611-3D01D4515827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 xmlns:r="http://schemas.openxmlformats.org/officeDocument/2006/relationships">
  <dgm:ptLst>
    <dgm:pt modelId="{D7535CEF-5FFB-4680-B446-A14A4BD87311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 bwMode="auto"/>
      <dgm:t>
        <a:bodyPr/>
        <a:lstStyle/>
        <a:p>
          <a:pPr>
            <a:defRPr/>
          </a:pPr>
          <a:endParaRPr lang="fi-FI"/>
        </a:p>
      </dgm:t>
    </dgm:pt>
    <dgm:pt modelId="{8D882E44-66E0-45A1-8943-4B61893176F1}">
      <dgm:prSet phldrT="[Text]"/>
      <dgm:spPr bwMode="auto"/>
      <dgm:t>
        <a:bodyPr/>
        <a:lstStyle/>
        <a:p>
          <a:pPr>
            <a:defRPr/>
          </a:pPr>
          <a:r>
            <a:rPr lang="fi-FI"/>
            <a:t>Defining</a:t>
          </a:r>
          <a:r>
            <a:rPr lang="fi-FI"/>
            <a:t> </a:t>
          </a:r>
          <a:r>
            <a:rPr lang="fi-FI"/>
            <a:t>pilots</a:t>
          </a:r>
          <a:endParaRPr lang="fi-FI"/>
        </a:p>
      </dgm:t>
    </dgm:pt>
    <dgm:pt modelId="{2B857F3D-522F-4B7A-91F8-6F9184A37FE6}" type="parTrans" cxnId="{A2B6444F-C694-4EF5-9EAB-CC22E09F1CAA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369593A0-67F6-435D-B105-C77390258474}" type="sibTrans" cxnId="{A2B6444F-C694-4EF5-9EAB-CC22E09F1CAA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0C6D6E9A-841C-4037-903D-79218CD82BD6}">
      <dgm:prSet phldrT="[Text]"/>
      <dgm:spPr bwMode="auto"/>
      <dgm:t>
        <a:bodyPr/>
        <a:lstStyle/>
        <a:p>
          <a:pPr>
            <a:defRPr/>
          </a:pPr>
          <a:r>
            <a:rPr lang="fi-FI"/>
            <a:t>Decision</a:t>
          </a:r>
          <a:r>
            <a:rPr lang="fi-FI"/>
            <a:t> of </a:t>
          </a:r>
          <a:r>
            <a:rPr lang="fi-FI"/>
            <a:t>piloting</a:t>
          </a:r>
          <a:r>
            <a:rPr lang="fi-FI"/>
            <a:t> </a:t>
          </a:r>
          <a:r>
            <a:rPr lang="fi-FI"/>
            <a:t>courses</a:t>
          </a:r>
          <a:r>
            <a:rPr lang="fi-FI"/>
            <a:t>, </a:t>
          </a:r>
          <a:r>
            <a:rPr lang="fi-FI"/>
            <a:t>teachers</a:t>
          </a:r>
          <a:r>
            <a:rPr lang="fi-FI"/>
            <a:t> and CLIL </a:t>
          </a:r>
          <a:r>
            <a:rPr lang="fi-FI"/>
            <a:t>elements</a:t>
          </a:r>
          <a:endParaRPr lang="fi-FI"/>
        </a:p>
      </dgm:t>
    </dgm:pt>
    <dgm:pt modelId="{F4CE2333-1F4D-4F79-AF51-CAD27F701DB1}" type="parTrans" cxnId="{4D0AC2B3-46F0-49CC-867E-F85D2B7D7968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50307AB6-9A62-486F-8661-96FC5FF056B3}" type="sibTrans" cxnId="{4D0AC2B3-46F0-49CC-867E-F85D2B7D7968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17204C06-682A-4ECC-82B9-1D512808672A}">
      <dgm:prSet phldrT="[Text]"/>
      <dgm:spPr bwMode="auto"/>
      <dgm:t>
        <a:bodyPr/>
        <a:lstStyle/>
        <a:p>
          <a:pPr>
            <a:defRPr/>
          </a:pPr>
          <a:r>
            <a:rPr lang="fi-FI"/>
            <a:t>Setting</a:t>
          </a:r>
          <a:r>
            <a:rPr lang="fi-FI"/>
            <a:t> </a:t>
          </a:r>
          <a:r>
            <a:rPr lang="fi-FI"/>
            <a:t>the</a:t>
          </a:r>
          <a:r>
            <a:rPr lang="fi-FI"/>
            <a:t> </a:t>
          </a:r>
          <a:r>
            <a:rPr lang="fi-FI"/>
            <a:t>framework</a:t>
          </a:r>
          <a:endParaRPr lang="fi-FI"/>
        </a:p>
      </dgm:t>
    </dgm:pt>
    <dgm:pt modelId="{3A3403EA-F7C1-4AF0-92E2-9CAB03A513A8}" type="parTrans" cxnId="{74271F49-6461-4685-BC60-2CB3AE084F0F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84C9EAE8-7B38-4D7D-A67A-C1F1F2406BF1}" type="sibTrans" cxnId="{74271F49-6461-4685-BC60-2CB3AE084F0F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532D94F9-CDF2-413E-844D-51F314B2502E}">
      <dgm:prSet phldrT="[Text]"/>
      <dgm:spPr bwMode="auto"/>
      <dgm:t>
        <a:bodyPr/>
        <a:lstStyle/>
        <a:p>
          <a:pPr>
            <a:defRPr/>
          </a:pPr>
          <a:r>
            <a:rPr lang="fi-FI"/>
            <a:t>Guidelines</a:t>
          </a:r>
          <a:r>
            <a:rPr lang="fi-FI"/>
            <a:t> for </a:t>
          </a:r>
          <a:r>
            <a:rPr lang="fi-FI"/>
            <a:t>the</a:t>
          </a:r>
          <a:r>
            <a:rPr lang="fi-FI"/>
            <a:t> </a:t>
          </a:r>
          <a:r>
            <a:rPr lang="fi-FI"/>
            <a:t>contents</a:t>
          </a:r>
          <a:r>
            <a:rPr lang="fi-FI"/>
            <a:t> of </a:t>
          </a:r>
          <a:r>
            <a:rPr lang="fi-FI"/>
            <a:t>the</a:t>
          </a:r>
          <a:r>
            <a:rPr lang="fi-FI"/>
            <a:t> </a:t>
          </a:r>
          <a:r>
            <a:rPr lang="fi-FI"/>
            <a:t>teaching</a:t>
          </a:r>
          <a:r>
            <a:rPr lang="fi-FI"/>
            <a:t> </a:t>
          </a:r>
          <a:r>
            <a:rPr lang="fi-FI"/>
            <a:t>guide</a:t>
          </a:r>
          <a:endParaRPr lang="fi-FI"/>
        </a:p>
      </dgm:t>
    </dgm:pt>
    <dgm:pt modelId="{2C1590CB-E069-4CB1-82C3-185468BE9EA4}" type="parTrans" cxnId="{F3C35882-10EA-4A72-B305-102DD78DCFA2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B74399DF-11E4-4676-A534-42433733E088}" type="sibTrans" cxnId="{F3C35882-10EA-4A72-B305-102DD78DCFA2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94672A9C-D3AE-4B10-8583-0A6EEF5C4D89}">
      <dgm:prSet phldrT="[Text]"/>
      <dgm:spPr bwMode="auto"/>
      <dgm:t>
        <a:bodyPr/>
        <a:lstStyle/>
        <a:p>
          <a:pPr>
            <a:defRPr/>
          </a:pPr>
          <a:r>
            <a:rPr lang="fi-FI"/>
            <a:t>Teaching</a:t>
          </a:r>
          <a:r>
            <a:rPr lang="fi-FI"/>
            <a:t> in </a:t>
          </a:r>
          <a:r>
            <a:rPr lang="fi-FI"/>
            <a:t>teams</a:t>
          </a:r>
          <a:endParaRPr lang="fi-FI"/>
        </a:p>
      </dgm:t>
    </dgm:pt>
    <dgm:pt modelId="{8C96E865-1782-41AC-BA90-92C2134353A4}" type="parTrans" cxnId="{1DA311ED-6DCA-4BDD-809E-E6AEDBBB1FCB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6A88EC0E-8087-4A7F-851D-FBEE8CE63C00}" type="sibTrans" cxnId="{1DA311ED-6DCA-4BDD-809E-E6AEDBBB1FCB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C2994EAF-5E36-4B1C-89D3-87F7194E2A9D}">
      <dgm:prSet phldrT="[Text]"/>
      <dgm:spPr bwMode="auto"/>
      <dgm:t>
        <a:bodyPr/>
        <a:lstStyle/>
        <a:p>
          <a:pPr>
            <a:defRPr/>
          </a:pPr>
          <a:r>
            <a:rPr lang="en-US"/>
            <a:t>Alignment of assignments, assessment and data collections</a:t>
          </a:r>
          <a:endParaRPr lang="fi-FI"/>
        </a:p>
      </dgm:t>
    </dgm:pt>
    <dgm:pt modelId="{B302AFFA-E74C-4BE9-ADAD-39BED0511B15}" type="parTrans" cxnId="{48FC5DD3-9721-4126-9FDD-5E1DEF569CE3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4B807AB0-7F79-4E11-B784-7ACBF7D44FE6}" type="sibTrans" cxnId="{48FC5DD3-9721-4126-9FDD-5E1DEF569CE3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4A81F851-2432-4813-9779-1128AEC74048}">
      <dgm:prSet phldrT="[Text]"/>
      <dgm:spPr bwMode="auto"/>
      <dgm:t>
        <a:bodyPr/>
        <a:lstStyle/>
        <a:p>
          <a:pPr>
            <a:defRPr/>
          </a:pPr>
          <a:r>
            <a:rPr lang="fi-FI"/>
            <a:t>Templates</a:t>
          </a:r>
          <a:endParaRPr lang="fi-FI"/>
        </a:p>
      </dgm:t>
    </dgm:pt>
    <dgm:pt modelId="{166D62ED-BF89-4060-A52E-DEF0515F7B0B}" type="parTrans" cxnId="{6A26103D-B2B5-4D37-90FE-04D6A8028AA0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C87B0BAA-9226-4BC5-A9CD-568FCA59ECE6}" type="sibTrans" cxnId="{6A26103D-B2B5-4D37-90FE-04D6A8028AA0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CB441E26-4E0A-4E6C-B5B8-3804138E5CD0}">
      <dgm:prSet phldrT="[Text]"/>
      <dgm:spPr bwMode="auto"/>
      <dgm:t>
        <a:bodyPr/>
        <a:lstStyle/>
        <a:p>
          <a:pPr>
            <a:defRPr/>
          </a:pPr>
          <a:r>
            <a:rPr lang="fi-FI"/>
            <a:t>Implementation</a:t>
          </a:r>
          <a:r>
            <a:rPr lang="fi-FI"/>
            <a:t> and data </a:t>
          </a:r>
          <a:r>
            <a:rPr lang="fi-FI"/>
            <a:t>collection</a:t>
          </a:r>
          <a:endParaRPr lang="fi-FI"/>
        </a:p>
      </dgm:t>
    </dgm:pt>
    <dgm:pt modelId="{CD1D396A-8EAC-4F7F-ABAA-536382C7C126}" type="parTrans" cxnId="{C82B42F6-CDA4-455B-95AB-D1B676E377D5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3B0BFB67-C933-4616-B17A-78298C16C490}" type="sibTrans" cxnId="{C82B42F6-CDA4-455B-95AB-D1B676E377D5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C90F1DE8-0707-4B29-8792-993CBE752A8D}">
      <dgm:prSet phldrT="[Text]"/>
      <dgm:spPr bwMode="auto"/>
      <dgm:t>
        <a:bodyPr/>
        <a:lstStyle/>
        <a:p>
          <a:pPr>
            <a:defRPr/>
          </a:pPr>
          <a:r>
            <a:rPr lang="fi-FI"/>
            <a:t>Creation</a:t>
          </a:r>
          <a:r>
            <a:rPr lang="fi-FI"/>
            <a:t> of a </a:t>
          </a:r>
          <a:r>
            <a:rPr lang="fi-FI"/>
            <a:t>survey</a:t>
          </a:r>
          <a:endParaRPr lang="fi-FI"/>
        </a:p>
      </dgm:t>
    </dgm:pt>
    <dgm:pt modelId="{31DCC1C4-09B4-4637-8638-3B2CC4926B54}" type="parTrans" cxnId="{1E33C3FF-C795-4EB2-B1FF-B16D5DDE3A30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833164B8-F5AE-4056-B66A-224A9C7ABE4F}" type="sibTrans" cxnId="{1E33C3FF-C795-4EB2-B1FF-B16D5DDE3A30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7F2CC627-6F4C-4E71-8309-2BF7F1EC5214}">
      <dgm:prSet phldrT="[Text]"/>
      <dgm:spPr bwMode="auto"/>
      <dgm:t>
        <a:bodyPr/>
        <a:lstStyle/>
        <a:p>
          <a:pPr>
            <a:defRPr/>
          </a:pPr>
          <a:r>
            <a:rPr lang="fi-FI"/>
            <a:t>Design of </a:t>
          </a:r>
          <a:r>
            <a:rPr lang="fi-FI"/>
            <a:t>the</a:t>
          </a:r>
          <a:r>
            <a:rPr lang="fi-FI"/>
            <a:t> </a:t>
          </a:r>
          <a:r>
            <a:rPr lang="fi-FI"/>
            <a:t>teaching</a:t>
          </a:r>
          <a:r>
            <a:rPr lang="fi-FI"/>
            <a:t> </a:t>
          </a:r>
          <a:r>
            <a:rPr lang="fi-FI"/>
            <a:t>guide</a:t>
          </a:r>
          <a:endParaRPr lang="fi-FI"/>
        </a:p>
      </dgm:t>
    </dgm:pt>
    <dgm:pt modelId="{7E8784E5-690E-4A94-8300-45369B3D6A75}" type="parTrans" cxnId="{3B22C1F8-AC99-41AA-9156-A46D547AC6DF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74EA3E38-54F6-45EC-86A1-61A8202C8EC4}" type="sibTrans" cxnId="{3B22C1F8-AC99-41AA-9156-A46D547AC6DF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4E0ACAE4-51E1-46EB-9626-1E1031F5539F}">
      <dgm:prSet phldrT="[Text]"/>
      <dgm:spPr bwMode="auto"/>
      <dgm:t>
        <a:bodyPr/>
        <a:lstStyle/>
        <a:p>
          <a:pPr>
            <a:defRPr/>
          </a:pPr>
          <a:r>
            <a:rPr lang="fi-FI"/>
            <a:t>3 </a:t>
          </a:r>
          <a:r>
            <a:rPr lang="fi-FI"/>
            <a:t>pilots</a:t>
          </a:r>
          <a:r>
            <a:rPr lang="fi-FI"/>
            <a:t> at Karelia, 2 </a:t>
          </a:r>
          <a:r>
            <a:rPr lang="fi-FI"/>
            <a:t>pilots</a:t>
          </a:r>
          <a:r>
            <a:rPr lang="fi-FI"/>
            <a:t> at HAN</a:t>
          </a:r>
          <a:endParaRPr/>
        </a:p>
      </dgm:t>
    </dgm:pt>
    <dgm:pt modelId="{396AC917-E02E-4357-B22B-0A9F0EA5248B}" type="parTrans" cxnId="{7248E6DF-11E0-4264-8DC5-C91AFD6FFDFB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2DB4B973-A0A2-4DB3-8D5A-350CCC951969}" type="sibTrans" cxnId="{7248E6DF-11E0-4264-8DC5-C91AFD6FFDFB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3476A6A1-80E8-48ED-8EFF-20509ED72287}">
      <dgm:prSet phldrT="[Text]"/>
      <dgm:spPr bwMode="auto"/>
      <dgm:t>
        <a:bodyPr/>
        <a:lstStyle/>
        <a:p>
          <a:pPr>
            <a:defRPr/>
          </a:pPr>
          <a:r>
            <a:rPr lang="fi-FI" b="1"/>
            <a:t>Results</a:t>
          </a:r>
          <a:r>
            <a:rPr lang="fi-FI" b="1"/>
            <a:t> and </a:t>
          </a:r>
          <a:r>
            <a:rPr lang="fi-FI" b="1"/>
            <a:t>discussion</a:t>
          </a:r>
          <a:r>
            <a:rPr lang="fi-FI" b="1"/>
            <a:t> at UCO in </a:t>
          </a:r>
          <a:r>
            <a:rPr lang="fi-FI" b="1"/>
            <a:t>Nov</a:t>
          </a:r>
          <a:endParaRPr lang="fi-FI" b="1"/>
        </a:p>
      </dgm:t>
    </dgm:pt>
    <dgm:pt modelId="{47CD38AC-466F-46D9-BF82-D47DA138F29D}" type="parTrans" cxnId="{08DBB7AD-130E-450C-A68D-04F4A6B9C4C2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2AAC5475-DE35-4BEE-8A6F-D6F49EDEA5A5}" type="sibTrans" cxnId="{08DBB7AD-130E-450C-A68D-04F4A6B9C4C2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DEBAFE9E-3A27-4574-99F1-FDF444C4DAB2}">
      <dgm:prSet phldrT="[Text]"/>
      <dgm:spPr bwMode="auto"/>
      <dgm:t>
        <a:bodyPr/>
        <a:lstStyle/>
        <a:p>
          <a:pPr>
            <a:defRPr/>
          </a:pPr>
          <a:r>
            <a:rPr lang="fi-FI"/>
            <a:t>Data </a:t>
          </a:r>
          <a:r>
            <a:rPr lang="fi-FI"/>
            <a:t>collection</a:t>
          </a:r>
          <a:endParaRPr lang="fi-FI"/>
        </a:p>
      </dgm:t>
    </dgm:pt>
    <dgm:pt modelId="{80C69E37-FEA5-48C3-BDAD-2F7ED314CBEC}" type="parTrans" cxnId="{D816EA7A-DB9F-4445-9352-051230928B96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918BD850-46E5-4190-A4B9-3E24A8CED1BA}" type="sibTrans" cxnId="{D816EA7A-DB9F-4445-9352-051230928B96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2C854819-667A-4663-B030-794A707DE6AD}">
      <dgm:prSet phldrT="[Text]"/>
      <dgm:spPr bwMode="auto"/>
      <dgm:t>
        <a:bodyPr/>
        <a:lstStyle/>
        <a:p>
          <a:pPr>
            <a:defRPr/>
          </a:pPr>
          <a:r>
            <a:rPr lang="fi-FI" b="1"/>
            <a:t>Contributions</a:t>
          </a:r>
          <a:r>
            <a:rPr lang="fi-FI" b="1"/>
            <a:t> to </a:t>
          </a:r>
          <a:r>
            <a:rPr lang="fi-FI" b="1"/>
            <a:t>the</a:t>
          </a:r>
          <a:r>
            <a:rPr lang="fi-FI" b="1"/>
            <a:t> </a:t>
          </a:r>
          <a:r>
            <a:rPr lang="fi-FI" b="1"/>
            <a:t>teaching</a:t>
          </a:r>
          <a:r>
            <a:rPr lang="fi-FI" b="1"/>
            <a:t> </a:t>
          </a:r>
          <a:r>
            <a:rPr lang="fi-FI" b="1"/>
            <a:t>guide</a:t>
          </a:r>
          <a:endParaRPr lang="fi-FI" b="1"/>
        </a:p>
      </dgm:t>
    </dgm:pt>
    <dgm:pt modelId="{7C96AD0A-7996-4C7C-B9B8-88831F6E139E}" type="parTrans" cxnId="{CA02723E-5CB6-451A-80EA-97DCA6FE24B3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ACBD8BFA-96DE-4FDC-8A6E-E71144B2864E}" type="sibTrans" cxnId="{CA02723E-5CB6-451A-80EA-97DCA6FE24B3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723CF2F3-DF03-4E8A-AB94-A5E362B7A321}">
      <dgm:prSet phldrT="[Text]"/>
      <dgm:spPr bwMode="auto"/>
      <dgm:t>
        <a:bodyPr/>
        <a:lstStyle/>
        <a:p>
          <a:pPr>
            <a:defRPr/>
          </a:pPr>
          <a:r>
            <a:rPr lang="fi-FI"/>
            <a:t>Guidelines</a:t>
          </a:r>
          <a:r>
            <a:rPr lang="fi-FI"/>
            <a:t> for data </a:t>
          </a:r>
          <a:r>
            <a:rPr lang="fi-FI"/>
            <a:t>collection</a:t>
          </a:r>
          <a:r>
            <a:rPr lang="fi-FI"/>
            <a:t> and </a:t>
          </a:r>
          <a:r>
            <a:rPr lang="fi-FI"/>
            <a:t>usage</a:t>
          </a:r>
          <a:r>
            <a:rPr lang="fi-FI"/>
            <a:t> (</a:t>
          </a:r>
          <a:r>
            <a:rPr lang="fi-FI"/>
            <a:t>what</a:t>
          </a:r>
          <a:r>
            <a:rPr lang="fi-FI"/>
            <a:t> and </a:t>
          </a:r>
          <a:r>
            <a:rPr lang="fi-FI"/>
            <a:t>how</a:t>
          </a:r>
          <a:r>
            <a:rPr lang="fi-FI"/>
            <a:t>, </a:t>
          </a:r>
          <a:r>
            <a:rPr lang="fi-FI"/>
            <a:t>where</a:t>
          </a:r>
          <a:r>
            <a:rPr lang="fi-FI"/>
            <a:t> to </a:t>
          </a:r>
          <a:r>
            <a:rPr lang="fi-FI"/>
            <a:t>save</a:t>
          </a:r>
          <a:r>
            <a:rPr lang="fi-FI"/>
            <a:t> it -&gt; </a:t>
          </a:r>
          <a:r>
            <a:rPr lang="fi-FI"/>
            <a:t>access</a:t>
          </a:r>
          <a:r>
            <a:rPr lang="fi-FI"/>
            <a:t> </a:t>
          </a:r>
          <a:r>
            <a:rPr lang="fi-FI"/>
            <a:t>rights</a:t>
          </a:r>
          <a:r>
            <a:rPr lang="fi-FI"/>
            <a:t>)</a:t>
          </a:r>
          <a:endParaRPr/>
        </a:p>
      </dgm:t>
    </dgm:pt>
    <dgm:pt modelId="{D4B19B50-7AE4-470B-88A5-40D09189A477}" type="parTrans" cxnId="{E2D3C3CA-1846-41A1-986A-CE389A276FBE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1A1F3365-C30A-4457-9ACD-5F31F59BB84D}" type="sibTrans" cxnId="{E2D3C3CA-1846-41A1-986A-CE389A276FBE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DA2D65BF-8DB2-47E6-B10E-485042AF1E89}">
      <dgm:prSet phldrT="[Text]"/>
      <dgm:spPr bwMode="auto"/>
      <dgm:t>
        <a:bodyPr/>
        <a:lstStyle/>
        <a:p>
          <a:pPr>
            <a:defRPr/>
          </a:pPr>
          <a:r>
            <a:rPr lang="fi-FI"/>
            <a:t>Categorising</a:t>
          </a:r>
          <a:r>
            <a:rPr lang="fi-FI"/>
            <a:t> CLIL </a:t>
          </a:r>
          <a:r>
            <a:rPr lang="fi-FI"/>
            <a:t>elements</a:t>
          </a:r>
          <a:r>
            <a:rPr lang="fi-FI"/>
            <a:t> for data </a:t>
          </a:r>
          <a:r>
            <a:rPr lang="fi-FI"/>
            <a:t>analysis</a:t>
          </a:r>
          <a:endParaRPr lang="fi-FI"/>
        </a:p>
      </dgm:t>
    </dgm:pt>
    <dgm:pt modelId="{B21193DE-2A7A-4C46-9705-066EE62D13BA}" type="parTrans" cxnId="{2E5C1565-81D9-4797-9193-A2BF1C7E68C2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54E7EB89-5D55-4BC4-9D7E-F6B110DF76D9}" type="sibTrans" cxnId="{2E5C1565-81D9-4797-9193-A2BF1C7E68C2}">
      <dgm:prSet/>
      <dgm:spPr bwMode="auto"/>
      <dgm:t>
        <a:bodyPr/>
        <a:lstStyle/>
        <a:p>
          <a:pPr>
            <a:defRPr/>
          </a:pPr>
          <a:endParaRPr lang="fi-FI"/>
        </a:p>
      </dgm:t>
    </dgm:pt>
    <dgm:pt modelId="{41AB12CF-651F-4A7A-AB83-58A47D497E8E}" type="pres">
      <dgm:prSet presAssocID="{D7535CEF-5FFB-4680-B446-A14A4BD87311}" presName="linearFlow" presStyleCnt="0">
        <dgm:presLayoutVars>
          <dgm:dir val="norm"/>
          <dgm:animLvl val="lvl"/>
          <dgm:resizeHandles val="exact"/>
        </dgm:presLayoutVars>
      </dgm:prSet>
      <dgm:spPr bwMode="auto"/>
    </dgm:pt>
    <dgm:pt modelId="{88B7984C-388A-47BA-B504-EFC1F8344DB8}" type="pres">
      <dgm:prSet presAssocID="{8D882E44-66E0-45A1-8943-4B61893176F1}" presName="composite" presStyleCnt="0"/>
      <dgm:spPr bwMode="auto"/>
    </dgm:pt>
    <dgm:pt modelId="{9AC2CF55-8E51-4913-A9A1-FB077B4C3DD5}" type="pres">
      <dgm:prSet presAssocID="{8D882E44-66E0-45A1-8943-4B61893176F1}" presName="parTx" presStyleLbl="node1" presStyleIdx="0" presStyleCnt="4">
        <dgm:presLayoutVars>
          <dgm:chMax val="0"/>
          <dgm:chPref val="0"/>
          <dgm:bulletEnabled val="1"/>
        </dgm:presLayoutVars>
      </dgm:prSet>
      <dgm:spPr bwMode="auto"/>
    </dgm:pt>
    <dgm:pt modelId="{EA39B1D2-E6D6-4B6C-B308-34874FADC4A8}" type="pres">
      <dgm:prSet presAssocID="{8D882E44-66E0-45A1-8943-4B61893176F1}" presName="parSh" presStyleLbl="node1" presStyleIdx="0" presStyleCnt="4"/>
      <dgm:spPr bwMode="auto"/>
    </dgm:pt>
    <dgm:pt modelId="{5AD5EB1A-D5B7-4B25-BDF2-1B1F619DB7BB}" type="pres">
      <dgm:prSet presAssocID="{8D882E44-66E0-45A1-8943-4B61893176F1}" presName="desTx" presStyleLbl="fgAcc1" presStyleIdx="0" presStyleCnt="4">
        <dgm:presLayoutVars>
          <dgm:bulletEnabled val="1"/>
        </dgm:presLayoutVars>
      </dgm:prSet>
      <dgm:spPr bwMode="auto"/>
    </dgm:pt>
    <dgm:pt modelId="{B5F2AEE3-140B-47E0-971C-2BCB22A7C4B5}" type="pres">
      <dgm:prSet presAssocID="{369593A0-67F6-435D-B105-C77390258474}" presName="sibTrans" presStyleLbl="sibTrans2D1" presStyleIdx="0" presStyleCnt="3"/>
      <dgm:spPr bwMode="auto"/>
    </dgm:pt>
    <dgm:pt modelId="{F35ADB39-95F0-4433-8FEA-3195AE194D73}" type="pres">
      <dgm:prSet presAssocID="{369593A0-67F6-435D-B105-C77390258474}" presName="connTx" presStyleLbl="sibTrans2D1" presStyleIdx="0" presStyleCnt="3"/>
      <dgm:spPr bwMode="auto"/>
    </dgm:pt>
    <dgm:pt modelId="{6AF799EC-EE5D-4D42-AEF5-F4984516702B}" type="pres">
      <dgm:prSet presAssocID="{17204C06-682A-4ECC-82B9-1D512808672A}" presName="composite" presStyleCnt="0"/>
      <dgm:spPr bwMode="auto"/>
    </dgm:pt>
    <dgm:pt modelId="{5F8B07BA-D909-49B3-B501-D83655D771D1}" type="pres">
      <dgm:prSet presAssocID="{17204C06-682A-4ECC-82B9-1D512808672A}" presName="parTx" presStyleLbl="node1" presStyleIdx="0" presStyleCnt="4">
        <dgm:presLayoutVars>
          <dgm:chMax val="0"/>
          <dgm:chPref val="0"/>
          <dgm:bulletEnabled val="1"/>
        </dgm:presLayoutVars>
      </dgm:prSet>
      <dgm:spPr bwMode="auto"/>
    </dgm:pt>
    <dgm:pt modelId="{A69A339E-227A-4E56-84F2-63AFE934810E}" type="pres">
      <dgm:prSet presAssocID="{17204C06-682A-4ECC-82B9-1D512808672A}" presName="parSh" presStyleLbl="node1" presStyleIdx="1" presStyleCnt="4"/>
      <dgm:spPr bwMode="auto"/>
    </dgm:pt>
    <dgm:pt modelId="{A5F0EB4E-CB49-4B85-8365-F810FF5752C0}" type="pres">
      <dgm:prSet presAssocID="{17204C06-682A-4ECC-82B9-1D512808672A}" presName="desTx" presStyleLbl="fgAcc1" presStyleIdx="1" presStyleCnt="4">
        <dgm:presLayoutVars>
          <dgm:bulletEnabled val="1"/>
        </dgm:presLayoutVars>
      </dgm:prSet>
      <dgm:spPr bwMode="auto"/>
    </dgm:pt>
    <dgm:pt modelId="{A683CECD-C304-407B-A4CB-022BFA27FA83}" type="pres">
      <dgm:prSet presAssocID="{84C9EAE8-7B38-4D7D-A67A-C1F1F2406BF1}" presName="sibTrans" presStyleLbl="sibTrans2D1" presStyleIdx="1" presStyleCnt="3"/>
      <dgm:spPr bwMode="auto"/>
    </dgm:pt>
    <dgm:pt modelId="{0055316D-7EAD-4ACC-B4C9-87FBBD3B58B8}" type="pres">
      <dgm:prSet presAssocID="{84C9EAE8-7B38-4D7D-A67A-C1F1F2406BF1}" presName="connTx" presStyleLbl="sibTrans2D1" presStyleIdx="1" presStyleCnt="3"/>
      <dgm:spPr bwMode="auto"/>
    </dgm:pt>
    <dgm:pt modelId="{4FDDAD61-65E4-49EA-B4B4-BD5E233CABEC}" type="pres">
      <dgm:prSet presAssocID="{94672A9C-D3AE-4B10-8583-0A6EEF5C4D89}" presName="composite" presStyleCnt="0"/>
      <dgm:spPr bwMode="auto"/>
    </dgm:pt>
    <dgm:pt modelId="{048DEF93-9158-451F-80C0-F39BBD2750F3}" type="pres">
      <dgm:prSet presAssocID="{94672A9C-D3AE-4B10-8583-0A6EEF5C4D89}" presName="parTx" presStyleLbl="node1" presStyleIdx="1" presStyleCnt="4">
        <dgm:presLayoutVars>
          <dgm:chMax val="0"/>
          <dgm:chPref val="0"/>
          <dgm:bulletEnabled val="1"/>
        </dgm:presLayoutVars>
      </dgm:prSet>
      <dgm:spPr bwMode="auto"/>
    </dgm:pt>
    <dgm:pt modelId="{4404794F-ACFD-4BBF-B7D0-53F68E20F2F3}" type="pres">
      <dgm:prSet presAssocID="{94672A9C-D3AE-4B10-8583-0A6EEF5C4D89}" presName="parSh" presStyleLbl="node1" presStyleIdx="2" presStyleCnt="4"/>
      <dgm:spPr bwMode="auto"/>
    </dgm:pt>
    <dgm:pt modelId="{2C14E08D-78D7-4323-88B8-080E87833630}" type="pres">
      <dgm:prSet presAssocID="{94672A9C-D3AE-4B10-8583-0A6EEF5C4D89}" presName="desTx" presStyleLbl="fgAcc1" presStyleIdx="2" presStyleCnt="4">
        <dgm:presLayoutVars>
          <dgm:bulletEnabled val="1"/>
        </dgm:presLayoutVars>
      </dgm:prSet>
      <dgm:spPr bwMode="auto"/>
    </dgm:pt>
    <dgm:pt modelId="{57BA2C33-41D7-4FCC-828B-44179C9031DB}" type="pres">
      <dgm:prSet presAssocID="{6A88EC0E-8087-4A7F-851D-FBEE8CE63C00}" presName="sibTrans" presStyleLbl="sibTrans2D1" presStyleIdx="2" presStyleCnt="3"/>
      <dgm:spPr bwMode="auto"/>
    </dgm:pt>
    <dgm:pt modelId="{0FF952F5-8492-452F-9929-907E2DB271CE}" type="pres">
      <dgm:prSet presAssocID="{6A88EC0E-8087-4A7F-851D-FBEE8CE63C00}" presName="connTx" presStyleLbl="sibTrans2D1" presStyleIdx="2" presStyleCnt="3"/>
      <dgm:spPr bwMode="auto"/>
    </dgm:pt>
    <dgm:pt modelId="{F363E24A-91CB-45E8-A141-F0EA681B9D26}" type="pres">
      <dgm:prSet presAssocID="{CB441E26-4E0A-4E6C-B5B8-3804138E5CD0}" presName="composite" presStyleCnt="0"/>
      <dgm:spPr bwMode="auto"/>
    </dgm:pt>
    <dgm:pt modelId="{BEB9E5FC-523F-4F2E-A8E2-D0C3D0C3960F}" type="pres">
      <dgm:prSet presAssocID="{CB441E26-4E0A-4E6C-B5B8-3804138E5CD0}" presName="parTx" presStyleLbl="node1" presStyleIdx="2" presStyleCnt="4">
        <dgm:presLayoutVars>
          <dgm:chMax val="0"/>
          <dgm:chPref val="0"/>
          <dgm:bulletEnabled val="1"/>
        </dgm:presLayoutVars>
      </dgm:prSet>
      <dgm:spPr bwMode="auto"/>
    </dgm:pt>
    <dgm:pt modelId="{81C88F31-7E48-46D9-A001-BDA93981E38E}" type="pres">
      <dgm:prSet presAssocID="{CB441E26-4E0A-4E6C-B5B8-3804138E5CD0}" presName="parSh" presStyleLbl="node1" presStyleIdx="3" presStyleCnt="4"/>
      <dgm:spPr bwMode="auto"/>
    </dgm:pt>
    <dgm:pt modelId="{24B21348-C7D5-4F10-BC9B-25F697A04F97}" type="pres">
      <dgm:prSet presAssocID="{CB441E26-4E0A-4E6C-B5B8-3804138E5CD0}" presName="desTx" presStyleLbl="fgAcc1" presStyleIdx="3" presStyleCnt="4">
        <dgm:presLayoutVars>
          <dgm:bulletEnabled val="1"/>
        </dgm:presLayoutVars>
      </dgm:prSet>
      <dgm:spPr bwMode="auto"/>
    </dgm:pt>
  </dgm:ptLst>
  <dgm:cxnLst>
    <dgm:cxn modelId="{70814621-D0E4-4026-83E3-EEE2B9B1E4CD}" type="presOf" srcId="{C90F1DE8-0707-4B29-8792-993CBE752A8D}" destId="{2C14E08D-78D7-4323-88B8-080E87833630}" srcOrd="0" destOrd="2" presId="urn:microsoft.com/office/officeart/2005/8/layout/process3"/>
    <dgm:cxn modelId="{43650324-4A0C-4B40-BE05-9ED5BE6283E0}" type="presOf" srcId="{DA2D65BF-8DB2-47E6-B10E-485042AF1E89}" destId="{5AD5EB1A-D5B7-4B25-BDF2-1B1F619DB7BB}" srcOrd="0" destOrd="1" presId="urn:microsoft.com/office/officeart/2005/8/layout/process3"/>
    <dgm:cxn modelId="{6A26103D-B2B5-4D37-90FE-04D6A8028AA0}" srcId="{94672A9C-D3AE-4B10-8583-0A6EEF5C4D89}" destId="{4A81F851-2432-4813-9779-1128AEC74048}" srcOrd="1" destOrd="0" parTransId="{166D62ED-BF89-4060-A52E-DEF0515F7B0B}" sibTransId="{C87B0BAA-9226-4BC5-A9CD-568FCA59ECE6}"/>
    <dgm:cxn modelId="{CA02723E-5CB6-451A-80EA-97DCA6FE24B3}" srcId="{CB441E26-4E0A-4E6C-B5B8-3804138E5CD0}" destId="{2C854819-667A-4663-B030-794A707DE6AD}" srcOrd="3" destOrd="0" parTransId="{7C96AD0A-7996-4C7C-B9B8-88831F6E139E}" sibTransId="{ACBD8BFA-96DE-4FDC-8A6E-E71144B2864E}"/>
    <dgm:cxn modelId="{2E5C1565-81D9-4797-9193-A2BF1C7E68C2}" srcId="{8D882E44-66E0-45A1-8943-4B61893176F1}" destId="{DA2D65BF-8DB2-47E6-B10E-485042AF1E89}" srcOrd="1" destOrd="0" parTransId="{B21193DE-2A7A-4C46-9705-066EE62D13BA}" sibTransId="{54E7EB89-5D55-4BC4-9D7E-F6B110DF76D9}"/>
    <dgm:cxn modelId="{1ED6EB66-5DB6-4039-9249-ED70BC1E44EC}" type="presOf" srcId="{2C854819-667A-4663-B030-794A707DE6AD}" destId="{24B21348-C7D5-4F10-BC9B-25F697A04F97}" srcOrd="0" destOrd="3" presId="urn:microsoft.com/office/officeart/2005/8/layout/process3"/>
    <dgm:cxn modelId="{74271F49-6461-4685-BC60-2CB3AE084F0F}" srcId="{D7535CEF-5FFB-4680-B446-A14A4BD87311}" destId="{17204C06-682A-4ECC-82B9-1D512808672A}" srcOrd="1" destOrd="0" parTransId="{3A3403EA-F7C1-4AF0-92E2-9CAB03A513A8}" sibTransId="{84C9EAE8-7B38-4D7D-A67A-C1F1F2406BF1}"/>
    <dgm:cxn modelId="{8B86964E-ACE4-4DEF-8DC0-9DD1EB22D36C}" type="presOf" srcId="{369593A0-67F6-435D-B105-C77390258474}" destId="{F35ADB39-95F0-4433-8FEA-3195AE194D73}" srcOrd="1" destOrd="0" presId="urn:microsoft.com/office/officeart/2005/8/layout/process3"/>
    <dgm:cxn modelId="{A2B6444F-C694-4EF5-9EAB-CC22E09F1CAA}" srcId="{D7535CEF-5FFB-4680-B446-A14A4BD87311}" destId="{8D882E44-66E0-45A1-8943-4B61893176F1}" srcOrd="0" destOrd="0" parTransId="{2B857F3D-522F-4B7A-91F8-6F9184A37FE6}" sibTransId="{369593A0-67F6-435D-B105-C77390258474}"/>
    <dgm:cxn modelId="{D4C9A251-78E5-4122-AB5E-A4E31FA20BCF}" type="presOf" srcId="{17204C06-682A-4ECC-82B9-1D512808672A}" destId="{A69A339E-227A-4E56-84F2-63AFE934810E}" srcOrd="1" destOrd="0" presId="urn:microsoft.com/office/officeart/2005/8/layout/process3"/>
    <dgm:cxn modelId="{67A15175-C36B-4EB6-A6C3-CB876CA4A58F}" type="presOf" srcId="{CB441E26-4E0A-4E6C-B5B8-3804138E5CD0}" destId="{81C88F31-7E48-46D9-A001-BDA93981E38E}" srcOrd="1" destOrd="0" presId="urn:microsoft.com/office/officeart/2005/8/layout/process3"/>
    <dgm:cxn modelId="{8EBE8C56-03D7-4068-ACE7-63EAC16EF40E}" type="presOf" srcId="{84C9EAE8-7B38-4D7D-A67A-C1F1F2406BF1}" destId="{0055316D-7EAD-4ACC-B4C9-87FBBD3B58B8}" srcOrd="1" destOrd="0" presId="urn:microsoft.com/office/officeart/2005/8/layout/process3"/>
    <dgm:cxn modelId="{8D145577-F586-4A99-B87A-96D1BF2A0715}" type="presOf" srcId="{4E0ACAE4-51E1-46EB-9626-1E1031F5539F}" destId="{24B21348-C7D5-4F10-BC9B-25F697A04F97}" srcOrd="0" destOrd="0" presId="urn:microsoft.com/office/officeart/2005/8/layout/process3"/>
    <dgm:cxn modelId="{718E0D78-8F99-4B71-8900-4B0DC1F3CCE5}" type="presOf" srcId="{8D882E44-66E0-45A1-8943-4B61893176F1}" destId="{EA39B1D2-E6D6-4B6C-B308-34874FADC4A8}" srcOrd="1" destOrd="0" presId="urn:microsoft.com/office/officeart/2005/8/layout/process3"/>
    <dgm:cxn modelId="{D816EA7A-DB9F-4445-9352-051230928B96}" srcId="{CB441E26-4E0A-4E6C-B5B8-3804138E5CD0}" destId="{DEBAFE9E-3A27-4574-99F1-FDF444C4DAB2}" srcOrd="1" destOrd="0" parTransId="{80C69E37-FEA5-48C3-BDAD-2F7ED314CBEC}" sibTransId="{918BD850-46E5-4190-A4B9-3E24A8CED1BA}"/>
    <dgm:cxn modelId="{5338D77B-2E83-42E1-974E-FF3075623771}" type="presOf" srcId="{4A81F851-2432-4813-9779-1128AEC74048}" destId="{2C14E08D-78D7-4323-88B8-080E87833630}" srcOrd="0" destOrd="1" presId="urn:microsoft.com/office/officeart/2005/8/layout/process3"/>
    <dgm:cxn modelId="{F3C35882-10EA-4A72-B305-102DD78DCFA2}" srcId="{17204C06-682A-4ECC-82B9-1D512808672A}" destId="{532D94F9-CDF2-413E-844D-51F314B2502E}" srcOrd="0" destOrd="0" parTransId="{2C1590CB-E069-4CB1-82C3-185468BE9EA4}" sibTransId="{B74399DF-11E4-4676-A534-42433733E088}"/>
    <dgm:cxn modelId="{3E6AEE82-AC9E-428A-970C-A053CADF9D51}" type="presOf" srcId="{CB441E26-4E0A-4E6C-B5B8-3804138E5CD0}" destId="{BEB9E5FC-523F-4F2E-A8E2-D0C3D0C3960F}" srcOrd="0" destOrd="0" presId="urn:microsoft.com/office/officeart/2005/8/layout/process3"/>
    <dgm:cxn modelId="{1A094784-00AC-4CE2-ABA7-A28FFD8C4942}" type="presOf" srcId="{94672A9C-D3AE-4B10-8583-0A6EEF5C4D89}" destId="{048DEF93-9158-451F-80C0-F39BBD2750F3}" srcOrd="0" destOrd="0" presId="urn:microsoft.com/office/officeart/2005/8/layout/process3"/>
    <dgm:cxn modelId="{F1F09787-D5A6-4784-9B71-7F81F89FECD6}" type="presOf" srcId="{0C6D6E9A-841C-4037-903D-79218CD82BD6}" destId="{5AD5EB1A-D5B7-4B25-BDF2-1B1F619DB7BB}" srcOrd="0" destOrd="0" presId="urn:microsoft.com/office/officeart/2005/8/layout/process3"/>
    <dgm:cxn modelId="{AB031096-08B5-4F24-9468-49A0756C089F}" type="presOf" srcId="{6A88EC0E-8087-4A7F-851D-FBEE8CE63C00}" destId="{57BA2C33-41D7-4FCC-828B-44179C9031DB}" srcOrd="0" destOrd="0" presId="urn:microsoft.com/office/officeart/2005/8/layout/process3"/>
    <dgm:cxn modelId="{7498A799-E3D5-4FB1-A2B3-0294ACF42C6C}" type="presOf" srcId="{3476A6A1-80E8-48ED-8EFF-20509ED72287}" destId="{24B21348-C7D5-4F10-BC9B-25F697A04F97}" srcOrd="0" destOrd="2" presId="urn:microsoft.com/office/officeart/2005/8/layout/process3"/>
    <dgm:cxn modelId="{D306A29F-0292-4237-9FE9-69141F93110B}" type="presOf" srcId="{94672A9C-D3AE-4B10-8583-0A6EEF5C4D89}" destId="{4404794F-ACFD-4BBF-B7D0-53F68E20F2F3}" srcOrd="1" destOrd="0" presId="urn:microsoft.com/office/officeart/2005/8/layout/process3"/>
    <dgm:cxn modelId="{08DBB7AD-130E-450C-A68D-04F4A6B9C4C2}" srcId="{CB441E26-4E0A-4E6C-B5B8-3804138E5CD0}" destId="{3476A6A1-80E8-48ED-8EFF-20509ED72287}" srcOrd="2" destOrd="0" parTransId="{47CD38AC-466F-46D9-BF82-D47DA138F29D}" sibTransId="{2AAC5475-DE35-4BEE-8A6F-D6F49EDEA5A5}"/>
    <dgm:cxn modelId="{4D0AC2B3-46F0-49CC-867E-F85D2B7D7968}" srcId="{8D882E44-66E0-45A1-8943-4B61893176F1}" destId="{0C6D6E9A-841C-4037-903D-79218CD82BD6}" srcOrd="0" destOrd="0" parTransId="{F4CE2333-1F4D-4F79-AF51-CAD27F701DB1}" sibTransId="{50307AB6-9A62-486F-8661-96FC5FF056B3}"/>
    <dgm:cxn modelId="{4B9AA9B6-DCEB-4EBC-903D-529A5DBD4D8A}" type="presOf" srcId="{6A88EC0E-8087-4A7F-851D-FBEE8CE63C00}" destId="{0FF952F5-8492-452F-9929-907E2DB271CE}" srcOrd="1" destOrd="0" presId="urn:microsoft.com/office/officeart/2005/8/layout/process3"/>
    <dgm:cxn modelId="{0216E1C3-A372-40AD-8E7D-2CD3F36FB779}" type="presOf" srcId="{369593A0-67F6-435D-B105-C77390258474}" destId="{B5F2AEE3-140B-47E0-971C-2BCB22A7C4B5}" srcOrd="0" destOrd="0" presId="urn:microsoft.com/office/officeart/2005/8/layout/process3"/>
    <dgm:cxn modelId="{8F232AC8-1563-4636-AF11-E654230DAE75}" type="presOf" srcId="{DEBAFE9E-3A27-4574-99F1-FDF444C4DAB2}" destId="{24B21348-C7D5-4F10-BC9B-25F697A04F97}" srcOrd="0" destOrd="1" presId="urn:microsoft.com/office/officeart/2005/8/layout/process3"/>
    <dgm:cxn modelId="{84B177CA-2BB5-4D5B-9929-F852364355B9}" type="presOf" srcId="{D7535CEF-5FFB-4680-B446-A14A4BD87311}" destId="{41AB12CF-651F-4A7A-AB83-58A47D497E8E}" srcOrd="0" destOrd="0" presId="urn:microsoft.com/office/officeart/2005/8/layout/process3"/>
    <dgm:cxn modelId="{E2D3C3CA-1846-41A1-986A-CE389A276FBE}" srcId="{17204C06-682A-4ECC-82B9-1D512808672A}" destId="{723CF2F3-DF03-4E8A-AB94-A5E362B7A321}" srcOrd="1" destOrd="0" parTransId="{D4B19B50-7AE4-470B-88A5-40D09189A477}" sibTransId="{1A1F3365-C30A-4457-9ACD-5F31F59BB84D}"/>
    <dgm:cxn modelId="{48FC5DD3-9721-4126-9FDD-5E1DEF569CE3}" srcId="{94672A9C-D3AE-4B10-8583-0A6EEF5C4D89}" destId="{C2994EAF-5E36-4B1C-89D3-87F7194E2A9D}" srcOrd="0" destOrd="0" parTransId="{B302AFFA-E74C-4BE9-ADAD-39BED0511B15}" sibTransId="{4B807AB0-7F79-4E11-B784-7ACBF7D44FE6}"/>
    <dgm:cxn modelId="{75A4B0D7-F4C4-41B0-A367-FB0CF11CE437}" type="presOf" srcId="{7F2CC627-6F4C-4E71-8309-2BF7F1EC5214}" destId="{2C14E08D-78D7-4323-88B8-080E87833630}" srcOrd="0" destOrd="3" presId="urn:microsoft.com/office/officeart/2005/8/layout/process3"/>
    <dgm:cxn modelId="{7248E6DF-11E0-4264-8DC5-C91AFD6FFDFB}" srcId="{CB441E26-4E0A-4E6C-B5B8-3804138E5CD0}" destId="{4E0ACAE4-51E1-46EB-9626-1E1031F5539F}" srcOrd="0" destOrd="0" parTransId="{396AC917-E02E-4357-B22B-0A9F0EA5248B}" sibTransId="{2DB4B973-A0A2-4DB3-8D5A-350CCC951969}"/>
    <dgm:cxn modelId="{1D53CBE3-7853-4B2C-BED9-C89903BA3CB7}" type="presOf" srcId="{723CF2F3-DF03-4E8A-AB94-A5E362B7A321}" destId="{A5F0EB4E-CB49-4B85-8365-F810FF5752C0}" srcOrd="0" destOrd="1" presId="urn:microsoft.com/office/officeart/2005/8/layout/process3"/>
    <dgm:cxn modelId="{1DA311ED-6DCA-4BDD-809E-E6AEDBBB1FCB}" srcId="{D7535CEF-5FFB-4680-B446-A14A4BD87311}" destId="{94672A9C-D3AE-4B10-8583-0A6EEF5C4D89}" srcOrd="2" destOrd="0" parTransId="{8C96E865-1782-41AC-BA90-92C2134353A4}" sibTransId="{6A88EC0E-8087-4A7F-851D-FBEE8CE63C00}"/>
    <dgm:cxn modelId="{D10E70EF-387C-40B9-825E-ABDA10C3967A}" type="presOf" srcId="{C2994EAF-5E36-4B1C-89D3-87F7194E2A9D}" destId="{2C14E08D-78D7-4323-88B8-080E87833630}" srcOrd="0" destOrd="0" presId="urn:microsoft.com/office/officeart/2005/8/layout/process3"/>
    <dgm:cxn modelId="{E59C5CF0-09F3-41CD-B745-52AC95454834}" type="presOf" srcId="{532D94F9-CDF2-413E-844D-51F314B2502E}" destId="{A5F0EB4E-CB49-4B85-8365-F810FF5752C0}" srcOrd="0" destOrd="0" presId="urn:microsoft.com/office/officeart/2005/8/layout/process3"/>
    <dgm:cxn modelId="{D79017F3-6AA3-4665-BC1E-FDA94818AA96}" type="presOf" srcId="{8D882E44-66E0-45A1-8943-4B61893176F1}" destId="{9AC2CF55-8E51-4913-A9A1-FB077B4C3DD5}" srcOrd="0" destOrd="0" presId="urn:microsoft.com/office/officeart/2005/8/layout/process3"/>
    <dgm:cxn modelId="{57AE9AF4-F1FF-4C33-95E7-FE8087F5906E}" type="presOf" srcId="{17204C06-682A-4ECC-82B9-1D512808672A}" destId="{5F8B07BA-D909-49B3-B501-D83655D771D1}" srcOrd="0" destOrd="0" presId="urn:microsoft.com/office/officeart/2005/8/layout/process3"/>
    <dgm:cxn modelId="{C82B42F6-CDA4-455B-95AB-D1B676E377D5}" srcId="{D7535CEF-5FFB-4680-B446-A14A4BD87311}" destId="{CB441E26-4E0A-4E6C-B5B8-3804138E5CD0}" srcOrd="3" destOrd="0" parTransId="{CD1D396A-8EAC-4F7F-ABAA-536382C7C126}" sibTransId="{3B0BFB67-C933-4616-B17A-78298C16C490}"/>
    <dgm:cxn modelId="{3B22C1F8-AC99-41AA-9156-A46D547AC6DF}" srcId="{94672A9C-D3AE-4B10-8583-0A6EEF5C4D89}" destId="{7F2CC627-6F4C-4E71-8309-2BF7F1EC5214}" srcOrd="3" destOrd="0" parTransId="{7E8784E5-690E-4A94-8300-45369B3D6A75}" sibTransId="{74EA3E38-54F6-45EC-86A1-61A8202C8EC4}"/>
    <dgm:cxn modelId="{6B74A2FA-B80A-435A-878E-C74F303DCC8E}" type="presOf" srcId="{84C9EAE8-7B38-4D7D-A67A-C1F1F2406BF1}" destId="{A683CECD-C304-407B-A4CB-022BFA27FA83}" srcOrd="0" destOrd="0" presId="urn:microsoft.com/office/officeart/2005/8/layout/process3"/>
    <dgm:cxn modelId="{1E33C3FF-C795-4EB2-B1FF-B16D5DDE3A30}" srcId="{94672A9C-D3AE-4B10-8583-0A6EEF5C4D89}" destId="{C90F1DE8-0707-4B29-8792-993CBE752A8D}" srcOrd="2" destOrd="0" parTransId="{31DCC1C4-09B4-4637-8638-3B2CC4926B54}" sibTransId="{833164B8-F5AE-4056-B66A-224A9C7ABE4F}"/>
    <dgm:cxn modelId="{7671F9BC-6EAE-4391-88ED-1E3D69093D38}" type="presParOf" srcId="{41AB12CF-651F-4A7A-AB83-58A47D497E8E}" destId="{88B7984C-388A-47BA-B504-EFC1F8344DB8}" srcOrd="0" destOrd="0" presId="urn:microsoft.com/office/officeart/2005/8/layout/process3"/>
    <dgm:cxn modelId="{41117489-4B9E-4FEB-9BFA-580369D2BB6E}" type="presParOf" srcId="{88B7984C-388A-47BA-B504-EFC1F8344DB8}" destId="{9AC2CF55-8E51-4913-A9A1-FB077B4C3DD5}" srcOrd="0" destOrd="0" presId="urn:microsoft.com/office/officeart/2005/8/layout/process3"/>
    <dgm:cxn modelId="{FCAB2889-AB65-44F1-9300-F05AF3A8D194}" type="presParOf" srcId="{88B7984C-388A-47BA-B504-EFC1F8344DB8}" destId="{EA39B1D2-E6D6-4B6C-B308-34874FADC4A8}" srcOrd="1" destOrd="0" presId="urn:microsoft.com/office/officeart/2005/8/layout/process3"/>
    <dgm:cxn modelId="{AE41546C-4C49-4F1D-A291-E1B57AEDE972}" type="presParOf" srcId="{88B7984C-388A-47BA-B504-EFC1F8344DB8}" destId="{5AD5EB1A-D5B7-4B25-BDF2-1B1F619DB7BB}" srcOrd="2" destOrd="0" presId="urn:microsoft.com/office/officeart/2005/8/layout/process3"/>
    <dgm:cxn modelId="{3570AA11-4472-41D0-96C3-3E3AD0FCEBFD}" type="presParOf" srcId="{41AB12CF-651F-4A7A-AB83-58A47D497E8E}" destId="{B5F2AEE3-140B-47E0-971C-2BCB22A7C4B5}" srcOrd="1" destOrd="0" presId="urn:microsoft.com/office/officeart/2005/8/layout/process3"/>
    <dgm:cxn modelId="{873798F7-7105-4231-AB80-BA3DB457E719}" type="presParOf" srcId="{B5F2AEE3-140B-47E0-971C-2BCB22A7C4B5}" destId="{F35ADB39-95F0-4433-8FEA-3195AE194D73}" srcOrd="0" destOrd="0" presId="urn:microsoft.com/office/officeart/2005/8/layout/process3"/>
    <dgm:cxn modelId="{D911916B-276B-4E20-97C4-2EF057104198}" type="presParOf" srcId="{41AB12CF-651F-4A7A-AB83-58A47D497E8E}" destId="{6AF799EC-EE5D-4D42-AEF5-F4984516702B}" srcOrd="2" destOrd="0" presId="urn:microsoft.com/office/officeart/2005/8/layout/process3"/>
    <dgm:cxn modelId="{570452D9-1C42-4211-92F5-94D2FF8BCF1C}" type="presParOf" srcId="{6AF799EC-EE5D-4D42-AEF5-F4984516702B}" destId="{5F8B07BA-D909-49B3-B501-D83655D771D1}" srcOrd="0" destOrd="0" presId="urn:microsoft.com/office/officeart/2005/8/layout/process3"/>
    <dgm:cxn modelId="{8B68A80A-B91C-492A-982F-88B3D86DE542}" type="presParOf" srcId="{6AF799EC-EE5D-4D42-AEF5-F4984516702B}" destId="{A69A339E-227A-4E56-84F2-63AFE934810E}" srcOrd="1" destOrd="0" presId="urn:microsoft.com/office/officeart/2005/8/layout/process3"/>
    <dgm:cxn modelId="{A8F9B9BA-E9D9-473B-9E24-6DF2F9A9B076}" type="presParOf" srcId="{6AF799EC-EE5D-4D42-AEF5-F4984516702B}" destId="{A5F0EB4E-CB49-4B85-8365-F810FF5752C0}" srcOrd="2" destOrd="0" presId="urn:microsoft.com/office/officeart/2005/8/layout/process3"/>
    <dgm:cxn modelId="{31E34A64-89F9-427C-B9F3-80A0A510E3E8}" type="presParOf" srcId="{41AB12CF-651F-4A7A-AB83-58A47D497E8E}" destId="{A683CECD-C304-407B-A4CB-022BFA27FA83}" srcOrd="3" destOrd="0" presId="urn:microsoft.com/office/officeart/2005/8/layout/process3"/>
    <dgm:cxn modelId="{796D2E69-2A00-4DC1-BC9C-C3B6271BF3E7}" type="presParOf" srcId="{A683CECD-C304-407B-A4CB-022BFA27FA83}" destId="{0055316D-7EAD-4ACC-B4C9-87FBBD3B58B8}" srcOrd="0" destOrd="0" presId="urn:microsoft.com/office/officeart/2005/8/layout/process3"/>
    <dgm:cxn modelId="{D3A5B942-E68E-4736-A58A-16495C0C4909}" type="presParOf" srcId="{41AB12CF-651F-4A7A-AB83-58A47D497E8E}" destId="{4FDDAD61-65E4-49EA-B4B4-BD5E233CABEC}" srcOrd="4" destOrd="0" presId="urn:microsoft.com/office/officeart/2005/8/layout/process3"/>
    <dgm:cxn modelId="{66744547-0220-4CD3-B214-A1F517A43B51}" type="presParOf" srcId="{4FDDAD61-65E4-49EA-B4B4-BD5E233CABEC}" destId="{048DEF93-9158-451F-80C0-F39BBD2750F3}" srcOrd="0" destOrd="0" presId="urn:microsoft.com/office/officeart/2005/8/layout/process3"/>
    <dgm:cxn modelId="{AA24CC3A-25FC-4326-813C-104FDB009127}" type="presParOf" srcId="{4FDDAD61-65E4-49EA-B4B4-BD5E233CABEC}" destId="{4404794F-ACFD-4BBF-B7D0-53F68E20F2F3}" srcOrd="1" destOrd="0" presId="urn:microsoft.com/office/officeart/2005/8/layout/process3"/>
    <dgm:cxn modelId="{3EEA8FE0-2EDC-4B27-BEA2-74A7CDD11DFA}" type="presParOf" srcId="{4FDDAD61-65E4-49EA-B4B4-BD5E233CABEC}" destId="{2C14E08D-78D7-4323-88B8-080E87833630}" srcOrd="2" destOrd="0" presId="urn:microsoft.com/office/officeart/2005/8/layout/process3"/>
    <dgm:cxn modelId="{5C1B7F77-DF8C-46FD-819D-FF19C54FB57E}" type="presParOf" srcId="{41AB12CF-651F-4A7A-AB83-58A47D497E8E}" destId="{57BA2C33-41D7-4FCC-828B-44179C9031DB}" srcOrd="5" destOrd="0" presId="urn:microsoft.com/office/officeart/2005/8/layout/process3"/>
    <dgm:cxn modelId="{7827C071-C947-49B8-AE63-4B972C39EA30}" type="presParOf" srcId="{57BA2C33-41D7-4FCC-828B-44179C9031DB}" destId="{0FF952F5-8492-452F-9929-907E2DB271CE}" srcOrd="0" destOrd="0" presId="urn:microsoft.com/office/officeart/2005/8/layout/process3"/>
    <dgm:cxn modelId="{E02A35CA-E41D-45D4-85AB-CC18B4C23333}" type="presParOf" srcId="{41AB12CF-651F-4A7A-AB83-58A47D497E8E}" destId="{F363E24A-91CB-45E8-A141-F0EA681B9D26}" srcOrd="6" destOrd="0" presId="urn:microsoft.com/office/officeart/2005/8/layout/process3"/>
    <dgm:cxn modelId="{5CDF61FB-F247-4672-AE3E-CDD8822B6BEF}" type="presParOf" srcId="{F363E24A-91CB-45E8-A141-F0EA681B9D26}" destId="{BEB9E5FC-523F-4F2E-A8E2-D0C3D0C3960F}" srcOrd="0" destOrd="0" presId="urn:microsoft.com/office/officeart/2005/8/layout/process3"/>
    <dgm:cxn modelId="{577AB85F-062E-4BE1-B7DA-D8A7A7F7C9D8}" type="presParOf" srcId="{F363E24A-91CB-45E8-A141-F0EA681B9D26}" destId="{81C88F31-7E48-46D9-A001-BDA93981E38E}" srcOrd="1" destOrd="0" presId="urn:microsoft.com/office/officeart/2005/8/layout/process3"/>
    <dgm:cxn modelId="{92EF3ECF-5304-4DDA-A01F-7ADA5489A8E2}" type="presParOf" srcId="{F363E24A-91CB-45E8-A141-F0EA681B9D26}" destId="{24B21348-C7D5-4F10-BC9B-25F697A04F97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1" minVer="http://schemas.openxmlformats.org/drawingml/2006/diagram"/>
    </a:ext>
  </dgm:extLst>
</dgm:dataModel>
</file>

<file path=ppt/diagrams/drawing1.xml><?xml version="1.0" encoding="utf-8"?>
<dsp:drawing xmlns:dsp="http://schemas.microsoft.com/office/drawing/2008/diagram" xmlns:dgm="http://schemas.openxmlformats.org/drawingml/2006/diagram" xmlns:a="http://schemas.openxmlformats.org/drawingml/2006/main" xmlns:r="http://schemas.openxmlformats.org/officeDocument/2006/relationships">
  <dsp:spTree>
    <dsp:nvGrpSpPr>
      <dsp:cNvPr id="590551928" name=""/>
      <dsp:cNvGrpSpPr/>
    </dsp:nvGrpSpPr>
    <dsp:grpSpPr bwMode="auto">
      <a:xfrm>
        <a:off x="0" y="0"/>
        <a:ext cx="5947794" cy="3819655"/>
        <a:chOff x="0" y="0"/>
        <a:chExt cx="5947794" cy="3819655"/>
      </a:xfrm>
    </dsp:grpSpPr>
    <dsp:sp modelId="{0DA4F62F-8693-4D81-849B-C8E81D9849FD}">
      <dsp:nvSpPr>
        <dsp:cNvPr id="0" name=""/>
        <dsp:cNvSpPr/>
      </dsp:nvSpPr>
      <dsp:spPr bwMode="auto">
        <a:xfrm>
          <a:off x="970437" y="1770"/>
          <a:ext cx="1908056" cy="11448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102870" tIns="102870" rIns="102870" bIns="102870" numCol="1" spcCol="1270" rtlCol="0" fromWordArt="0" anchor="ctr" anchorCtr="0" forceAA="0" upright="0" compatLnSpc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r>
            <a:rPr lang="fi-FI" sz="2700"/>
            <a:t>Speaking skills</a:t>
          </a:r>
          <a:endParaRPr sz="2700"/>
        </a:p>
      </dsp:txBody>
      <dsp:txXfrm>
        <a:off x="970437" y="1770"/>
        <a:ext cx="1908056" cy="1144834"/>
      </dsp:txXfrm>
    </dsp:sp>
    <dsp:sp modelId="{A46F5B8F-98C3-416D-883C-A5B9CEEEA8BD}">
      <dsp:nvSpPr>
        <dsp:cNvPr id="0" name=""/>
        <dsp:cNvSpPr/>
      </dsp:nvSpPr>
      <dsp:spPr bwMode="auto">
        <a:xfrm>
          <a:off x="3069299" y="1770"/>
          <a:ext cx="1908056" cy="11448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102869" tIns="102869" rIns="102869" bIns="102869" numCol="1" spcCol="1270" rtlCol="0" fromWordArt="0" anchor="ctr" anchorCtr="0" forceAA="0" upright="0" compatLnSpc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r>
            <a:rPr lang="fi-FI" sz="2700"/>
            <a:t>Interaction skills</a:t>
          </a:r>
          <a:endParaRPr sz="2700"/>
        </a:p>
      </dsp:txBody>
      <dsp:txXfrm>
        <a:off x="3069299" y="1770"/>
        <a:ext cx="1908056" cy="1144834"/>
      </dsp:txXfrm>
    </dsp:sp>
    <dsp:sp modelId="{307CA575-FB54-480D-B5AD-11EFE3276DAA}">
      <dsp:nvSpPr>
        <dsp:cNvPr id="0" name=""/>
        <dsp:cNvSpPr/>
      </dsp:nvSpPr>
      <dsp:spPr bwMode="auto">
        <a:xfrm>
          <a:off x="970437" y="1337410"/>
          <a:ext cx="1908056" cy="11448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102870" tIns="102870" rIns="102870" bIns="102870" numCol="1" spcCol="1270" rtlCol="0" fromWordArt="0" anchor="ctr" anchorCtr="0" forceAA="0" upright="0" compatLnSpc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r>
            <a:rPr lang="fi-FI" sz="2700"/>
            <a:t>Thinking skills</a:t>
          </a:r>
          <a:endParaRPr sz="2700"/>
        </a:p>
      </dsp:txBody>
      <dsp:txXfrm>
        <a:off x="970437" y="1337410"/>
        <a:ext cx="1908056" cy="1144834"/>
      </dsp:txXfrm>
    </dsp:sp>
    <dsp:sp modelId="{34363778-2131-4FF6-BADD-38505271644F}">
      <dsp:nvSpPr>
        <dsp:cNvPr id="0" name=""/>
        <dsp:cNvSpPr/>
      </dsp:nvSpPr>
      <dsp:spPr bwMode="auto">
        <a:xfrm>
          <a:off x="3069299" y="1337410"/>
          <a:ext cx="1908056" cy="11448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102870" tIns="102870" rIns="102870" bIns="102870" numCol="1" spcCol="1270" rtlCol="0" fromWordArt="0" anchor="ctr" anchorCtr="0" forceAA="0" upright="0" compatLnSpc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r>
            <a:rPr lang="fi-FI" sz="2700"/>
            <a:t>Listening skills</a:t>
          </a:r>
          <a:endParaRPr sz="2700"/>
        </a:p>
      </dsp:txBody>
      <dsp:txXfrm>
        <a:off x="3069299" y="1337410"/>
        <a:ext cx="1908056" cy="1144834"/>
      </dsp:txXfrm>
    </dsp:sp>
    <dsp:sp modelId="{0579D329-4894-443A-82DE-DB23E7129CAE}">
      <dsp:nvSpPr>
        <dsp:cNvPr id="0" name=""/>
        <dsp:cNvSpPr/>
      </dsp:nvSpPr>
      <dsp:spPr bwMode="auto">
        <a:xfrm>
          <a:off x="970437" y="2673050"/>
          <a:ext cx="1908056" cy="11448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102870" tIns="102870" rIns="102870" bIns="102870" numCol="1" spcCol="1270" rtlCol="0" fromWordArt="0" anchor="ctr" anchorCtr="0" forceAA="0" upright="0" compatLnSpc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r>
            <a:rPr lang="fi-FI" sz="2700"/>
            <a:t>Reading skills</a:t>
          </a:r>
          <a:endParaRPr sz="2700"/>
        </a:p>
      </dsp:txBody>
      <dsp:txXfrm>
        <a:off x="970437" y="2673050"/>
        <a:ext cx="1908056" cy="1144834"/>
      </dsp:txXfrm>
    </dsp:sp>
    <dsp:sp modelId="{9DE94E08-3959-4AA4-B611-3D01D4515827}">
      <dsp:nvSpPr>
        <dsp:cNvPr id="0" name=""/>
        <dsp:cNvSpPr/>
      </dsp:nvSpPr>
      <dsp:spPr bwMode="auto">
        <a:xfrm>
          <a:off x="3069299" y="2673050"/>
          <a:ext cx="1908056" cy="11448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102870" tIns="102870" rIns="102870" bIns="102870" numCol="1" spcCol="1270" rtlCol="0" fromWordArt="0" anchor="ctr" anchorCtr="0" forceAA="0" upright="0" compatLnSpc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r>
            <a:rPr lang="fi-FI" sz="2700"/>
            <a:t>Vocabulary &amp; Grammar</a:t>
          </a:r>
          <a:endParaRPr sz="2700"/>
        </a:p>
      </dsp:txBody>
      <dsp:txXfrm>
        <a:off x="3069299" y="2673050"/>
        <a:ext cx="1908056" cy="1144834"/>
      </dsp:txXfrm>
    </dsp:sp>
  </dsp:spTree>
</dsp:drawing>
</file>

<file path=ppt/diagrams/drawing2.xml><?xml version="1.0" encoding="utf-8"?>
<dsp:drawing xmlns:dsp="http://schemas.microsoft.com/office/drawing/2008/diagram" xmlns:dgm="http://schemas.openxmlformats.org/drawingml/2006/diagram" xmlns:a="http://schemas.openxmlformats.org/drawingml/2006/main" xmlns:r="http://schemas.openxmlformats.org/officeDocument/2006/relationships">
  <dsp:spTree>
    <dsp:nvGrpSpPr>
      <dsp:cNvPr id="1439580491" name=""/>
      <dsp:cNvGrpSpPr/>
    </dsp:nvGrpSpPr>
    <dsp:grpSpPr bwMode="auto">
      <a:xfrm>
        <a:off x="0" y="0"/>
        <a:ext cx="5947794" cy="3819655"/>
        <a:chOff x="0" y="0"/>
        <a:chExt cx="5947794" cy="3819655"/>
      </a:xfrm>
    </dsp:grpSpPr>
    <dsp:sp modelId="{0DA4F62F-8693-4D81-849B-C8E81D9849FD}">
      <dsp:nvSpPr>
        <dsp:cNvPr id="0" name=""/>
        <dsp:cNvSpPr/>
      </dsp:nvSpPr>
      <dsp:spPr bwMode="auto">
        <a:xfrm>
          <a:off x="970437" y="1770"/>
          <a:ext cx="1908056" cy="11448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102870" tIns="102870" rIns="102870" bIns="102870" numCol="1" spcCol="1270" rtlCol="0" fromWordArt="0" anchor="ctr" anchorCtr="0" forceAA="0" upright="0" compatLnSpc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r>
            <a:rPr lang="fi-FI" sz="2700"/>
            <a:t>Speaking skills</a:t>
          </a:r>
          <a:endParaRPr sz="2700"/>
        </a:p>
      </dsp:txBody>
      <dsp:txXfrm>
        <a:off x="970437" y="1770"/>
        <a:ext cx="1908056" cy="1144834"/>
      </dsp:txXfrm>
    </dsp:sp>
    <dsp:sp modelId="{A46F5B8F-98C3-416D-883C-A5B9CEEEA8BD}">
      <dsp:nvSpPr>
        <dsp:cNvPr id="0" name=""/>
        <dsp:cNvSpPr/>
      </dsp:nvSpPr>
      <dsp:spPr bwMode="auto">
        <a:xfrm>
          <a:off x="3069299" y="1770"/>
          <a:ext cx="1908056" cy="11448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102869" tIns="102869" rIns="102869" bIns="102869" numCol="1" spcCol="1270" rtlCol="0" fromWordArt="0" anchor="ctr" anchorCtr="0" forceAA="0" upright="0" compatLnSpc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r>
            <a:rPr lang="fi-FI" sz="2700"/>
            <a:t>Interaction skills</a:t>
          </a:r>
          <a:endParaRPr sz="2700"/>
        </a:p>
      </dsp:txBody>
      <dsp:txXfrm>
        <a:off x="3069299" y="1770"/>
        <a:ext cx="1908056" cy="1144834"/>
      </dsp:txXfrm>
    </dsp:sp>
    <dsp:sp modelId="{307CA575-FB54-480D-B5AD-11EFE3276DAA}">
      <dsp:nvSpPr>
        <dsp:cNvPr id="0" name=""/>
        <dsp:cNvSpPr/>
      </dsp:nvSpPr>
      <dsp:spPr bwMode="auto">
        <a:xfrm>
          <a:off x="970437" y="1337410"/>
          <a:ext cx="1908056" cy="11448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102870" tIns="102870" rIns="102870" bIns="102870" numCol="1" spcCol="1270" rtlCol="0" fromWordArt="0" anchor="ctr" anchorCtr="0" forceAA="0" upright="0" compatLnSpc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r>
            <a:rPr lang="fi-FI" sz="2700"/>
            <a:t>Thinking skills</a:t>
          </a:r>
          <a:endParaRPr sz="2700"/>
        </a:p>
      </dsp:txBody>
      <dsp:txXfrm>
        <a:off x="970437" y="1337410"/>
        <a:ext cx="1908056" cy="1144834"/>
      </dsp:txXfrm>
    </dsp:sp>
    <dsp:sp modelId="{34363778-2131-4FF6-BADD-38505271644F}">
      <dsp:nvSpPr>
        <dsp:cNvPr id="0" name=""/>
        <dsp:cNvSpPr/>
      </dsp:nvSpPr>
      <dsp:spPr bwMode="auto">
        <a:xfrm>
          <a:off x="3069299" y="1337410"/>
          <a:ext cx="1908056" cy="11448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102870" tIns="102870" rIns="102870" bIns="102870" numCol="1" spcCol="1270" rtlCol="0" fromWordArt="0" anchor="ctr" anchorCtr="0" forceAA="0" upright="0" compatLnSpc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r>
            <a:rPr lang="fi-FI" sz="2700"/>
            <a:t>Listening skills</a:t>
          </a:r>
          <a:endParaRPr sz="2700"/>
        </a:p>
      </dsp:txBody>
      <dsp:txXfrm>
        <a:off x="3069299" y="1337410"/>
        <a:ext cx="1908056" cy="1144834"/>
      </dsp:txXfrm>
    </dsp:sp>
    <dsp:sp modelId="{0579D329-4894-443A-82DE-DB23E7129CAE}">
      <dsp:nvSpPr>
        <dsp:cNvPr id="0" name=""/>
        <dsp:cNvSpPr/>
      </dsp:nvSpPr>
      <dsp:spPr bwMode="auto">
        <a:xfrm>
          <a:off x="970437" y="2673050"/>
          <a:ext cx="1908056" cy="11448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102870" tIns="102870" rIns="102870" bIns="102870" numCol="1" spcCol="1270" rtlCol="0" fromWordArt="0" anchor="ctr" anchorCtr="0" forceAA="0" upright="0" compatLnSpc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r>
            <a:rPr lang="fi-FI" sz="2700"/>
            <a:t>Reading skills</a:t>
          </a:r>
          <a:endParaRPr sz="2700"/>
        </a:p>
      </dsp:txBody>
      <dsp:txXfrm>
        <a:off x="970437" y="2673050"/>
        <a:ext cx="1908056" cy="1144834"/>
      </dsp:txXfrm>
    </dsp:sp>
    <dsp:sp modelId="{9DE94E08-3959-4AA4-B611-3D01D4515827}">
      <dsp:nvSpPr>
        <dsp:cNvPr id="0" name=""/>
        <dsp:cNvSpPr/>
      </dsp:nvSpPr>
      <dsp:spPr bwMode="auto">
        <a:xfrm>
          <a:off x="3069299" y="2673050"/>
          <a:ext cx="1908056" cy="11448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102870" tIns="102870" rIns="102870" bIns="102870" numCol="1" spcCol="1270" rtlCol="0" fromWordArt="0" anchor="ctr" anchorCtr="0" forceAA="0" upright="0" compatLnSpc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r>
            <a:rPr lang="fi-FI" sz="2700"/>
            <a:t>Vocabulary &amp; Grammar</a:t>
          </a:r>
          <a:endParaRPr sz="2700"/>
        </a:p>
      </dsp:txBody>
      <dsp:txXfrm>
        <a:off x="3069299" y="2673050"/>
        <a:ext cx="1908056" cy="1144834"/>
      </dsp:txXfrm>
    </dsp:sp>
  </dsp:spTree>
</dsp:drawing>
</file>

<file path=ppt/diagrams/drawing3.xml><?xml version="1.0" encoding="utf-8"?>
<dsp:drawing xmlns:dsp="http://schemas.microsoft.com/office/drawing/2008/diagram" xmlns:dgm="http://schemas.openxmlformats.org/drawingml/2006/diagram" xmlns:a="http://schemas.openxmlformats.org/drawingml/2006/main" xmlns:r="http://schemas.openxmlformats.org/officeDocument/2006/relationships">
  <dsp:spTree>
    <dsp:nvGrpSpPr>
      <dsp:cNvPr id="581828915" name=""/>
      <dsp:cNvGrpSpPr/>
    </dsp:nvGrpSpPr>
    <dsp:grpSpPr bwMode="auto">
      <a:xfrm>
        <a:off x="0" y="0"/>
        <a:ext cx="11234464" cy="4915743"/>
        <a:chOff x="0" y="0"/>
        <a:chExt cx="11234464" cy="4915743"/>
      </a:xfrm>
    </dsp:grpSpPr>
    <dsp:sp modelId="{EA39B1D2-E6D6-4B6C-B308-34874FADC4A8}">
      <dsp:nvSpPr>
        <dsp:cNvPr id="0" name=""/>
        <dsp:cNvSpPr/>
      </dsp:nvSpPr>
      <dsp:spPr bwMode="auto">
        <a:xfrm>
          <a:off x="1483" y="785947"/>
          <a:ext cx="1864465" cy="9450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113791" tIns="113791" rIns="113791" bIns="60959" numCol="1" spcCol="1270" rtlCol="0" fromWordArt="0" anchor="t" anchorCtr="0" forceAA="0" upright="0" compatLnSpc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r>
            <a:rPr lang="fi-FI" sz="1600"/>
            <a:t>Defining</a:t>
          </a:r>
          <a:r>
            <a:rPr lang="fi-FI" sz="1600"/>
            <a:t> </a:t>
          </a:r>
          <a:r>
            <a:rPr lang="fi-FI" sz="1600"/>
            <a:t>pilots</a:t>
          </a:r>
          <a:endParaRPr sz="1600"/>
        </a:p>
      </dsp:txBody>
      <dsp:txXfrm>
        <a:off x="1483" y="785947"/>
        <a:ext cx="1864465" cy="630010"/>
      </dsp:txXfrm>
    </dsp:sp>
    <dsp:sp modelId="{5AD5EB1A-D5B7-4B25-BDF2-1B1F619DB7BB}">
      <dsp:nvSpPr>
        <dsp:cNvPr id="0" name=""/>
        <dsp:cNvSpPr/>
      </dsp:nvSpPr>
      <dsp:spPr bwMode="auto">
        <a:xfrm>
          <a:off x="383362" y="1415958"/>
          <a:ext cx="1864465" cy="271383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/>
      </dsp:style>
      <dsp:txBody>
        <a:bodyPr spcFirstLastPara="0" vertOverflow="overflow" horzOverflow="overflow" vert="horz" wrap="square" lIns="113792" tIns="113792" rIns="113792" bIns="113792" numCol="1" spcCol="1270" rtlCol="0" fromWordArt="0" anchor="t" anchorCtr="0" forceAA="0" upright="0" compatLnSpc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ts val="0"/>
            </a:spcBef>
            <a:spcAft>
              <a:spcPts val="0"/>
            </a:spcAft>
            <a:buChar char="•"/>
            <a:defRPr/>
          </a:pPr>
          <a:r>
            <a:rPr lang="fi-FI" sz="1600"/>
            <a:t>Decision</a:t>
          </a:r>
          <a:r>
            <a:rPr lang="fi-FI" sz="1600"/>
            <a:t> of </a:t>
          </a:r>
          <a:r>
            <a:rPr lang="fi-FI" sz="1600"/>
            <a:t>piloting</a:t>
          </a:r>
          <a:r>
            <a:rPr lang="fi-FI" sz="1600"/>
            <a:t> </a:t>
          </a:r>
          <a:r>
            <a:rPr lang="fi-FI" sz="1600"/>
            <a:t>courses</a:t>
          </a:r>
          <a:r>
            <a:rPr lang="fi-FI" sz="1600"/>
            <a:t>, </a:t>
          </a:r>
          <a:r>
            <a:rPr lang="fi-FI" sz="1600"/>
            <a:t>teachers</a:t>
          </a:r>
          <a:r>
            <a:rPr lang="fi-FI" sz="1600"/>
            <a:t> and CLIL </a:t>
          </a:r>
          <a:r>
            <a:rPr lang="fi-FI" sz="1600"/>
            <a:t>elements</a:t>
          </a:r>
          <a:endParaRPr sz="1600"/>
        </a:p>
        <a:p>
          <a:pPr marL="171450" lvl="1" indent="-171450" algn="l" defTabSz="711200">
            <a:lnSpc>
              <a:spcPct val="90000"/>
            </a:lnSpc>
            <a:spcBef>
              <a:spcPts val="0"/>
            </a:spcBef>
            <a:spcAft>
              <a:spcPts val="0"/>
            </a:spcAft>
            <a:buChar char="•"/>
            <a:defRPr/>
          </a:pPr>
          <a:r>
            <a:rPr lang="fi-FI" sz="1600"/>
            <a:t>Categorising</a:t>
          </a:r>
          <a:r>
            <a:rPr lang="fi-FI" sz="1600"/>
            <a:t> CLIL </a:t>
          </a:r>
          <a:r>
            <a:rPr lang="fi-FI" sz="1600"/>
            <a:t>elements</a:t>
          </a:r>
          <a:r>
            <a:rPr lang="fi-FI" sz="1600"/>
            <a:t> for data </a:t>
          </a:r>
          <a:r>
            <a:rPr lang="fi-FI" sz="1600"/>
            <a:t>analysis</a:t>
          </a:r>
          <a:endParaRPr sz="1600"/>
        </a:p>
      </dsp:txBody>
      <dsp:txXfrm>
        <a:off x="437970" y="1470566"/>
        <a:ext cx="1755249" cy="2604621"/>
      </dsp:txXfrm>
    </dsp:sp>
    <dsp:sp modelId="{B5F2AEE3-140B-47E0-971C-2BCB22A7C4B5}">
      <dsp:nvSpPr>
        <dsp:cNvPr id="0" name=""/>
        <dsp:cNvSpPr/>
      </dsp:nvSpPr>
      <dsp:spPr bwMode="auto">
        <a:xfrm>
          <a:off x="2148595" y="868853"/>
          <a:ext cx="599210" cy="4641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49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endParaRPr lang="fi-FI" sz="1300"/>
        </a:p>
      </dsp:txBody>
      <dsp:txXfrm>
        <a:off x="2148595" y="961693"/>
        <a:ext cx="459951" cy="278518"/>
      </dsp:txXfrm>
    </dsp:sp>
    <dsp:sp modelId="{A69A339E-227A-4E56-84F2-63AFE934810E}">
      <dsp:nvSpPr>
        <dsp:cNvPr id="0" name=""/>
        <dsp:cNvSpPr/>
      </dsp:nvSpPr>
      <dsp:spPr bwMode="auto">
        <a:xfrm>
          <a:off x="2996534" y="785947"/>
          <a:ext cx="1864465" cy="9450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113792" tIns="113792" rIns="113792" bIns="60960" numCol="1" spcCol="1270" rtlCol="0" fromWordArt="0" anchor="t" anchorCtr="0" forceAA="0" upright="0" compatLnSpc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r>
            <a:rPr lang="fi-FI" sz="1600"/>
            <a:t>Setting</a:t>
          </a:r>
          <a:r>
            <a:rPr lang="fi-FI" sz="1600"/>
            <a:t> </a:t>
          </a:r>
          <a:r>
            <a:rPr lang="fi-FI" sz="1600"/>
            <a:t>the</a:t>
          </a:r>
          <a:r>
            <a:rPr lang="fi-FI" sz="1600"/>
            <a:t> </a:t>
          </a:r>
          <a:r>
            <a:rPr lang="fi-FI" sz="1600"/>
            <a:t>framework</a:t>
          </a:r>
          <a:endParaRPr sz="1600"/>
        </a:p>
      </dsp:txBody>
      <dsp:txXfrm>
        <a:off x="2996534" y="785947"/>
        <a:ext cx="1864465" cy="630010"/>
      </dsp:txXfrm>
    </dsp:sp>
    <dsp:sp modelId="{A5F0EB4E-CB49-4B85-8365-F810FF5752C0}">
      <dsp:nvSpPr>
        <dsp:cNvPr id="0" name=""/>
        <dsp:cNvSpPr/>
      </dsp:nvSpPr>
      <dsp:spPr bwMode="auto">
        <a:xfrm>
          <a:off x="3378413" y="1415958"/>
          <a:ext cx="1864465" cy="271383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/>
      </dsp:style>
      <dsp:txBody>
        <a:bodyPr spcFirstLastPara="0" vertOverflow="overflow" horzOverflow="overflow" vert="horz" wrap="square" lIns="113792" tIns="113792" rIns="113792" bIns="113792" numCol="1" spcCol="1270" rtlCol="0" fromWordArt="0" anchor="t" anchorCtr="0" forceAA="0" upright="0" compatLnSpc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ts val="0"/>
            </a:spcBef>
            <a:spcAft>
              <a:spcPts val="0"/>
            </a:spcAft>
            <a:buChar char="•"/>
            <a:defRPr/>
          </a:pPr>
          <a:r>
            <a:rPr lang="fi-FI" sz="1600"/>
            <a:t>Guidelines</a:t>
          </a:r>
          <a:r>
            <a:rPr lang="fi-FI" sz="1600"/>
            <a:t> for </a:t>
          </a:r>
          <a:r>
            <a:rPr lang="fi-FI" sz="1600"/>
            <a:t>the</a:t>
          </a:r>
          <a:r>
            <a:rPr lang="fi-FI" sz="1600"/>
            <a:t> </a:t>
          </a:r>
          <a:r>
            <a:rPr lang="fi-FI" sz="1600"/>
            <a:t>contents</a:t>
          </a:r>
          <a:r>
            <a:rPr lang="fi-FI" sz="1600"/>
            <a:t> of </a:t>
          </a:r>
          <a:r>
            <a:rPr lang="fi-FI" sz="1600"/>
            <a:t>the</a:t>
          </a:r>
          <a:r>
            <a:rPr lang="fi-FI" sz="1600"/>
            <a:t> </a:t>
          </a:r>
          <a:r>
            <a:rPr lang="fi-FI" sz="1600"/>
            <a:t>teaching</a:t>
          </a:r>
          <a:r>
            <a:rPr lang="fi-FI" sz="1600"/>
            <a:t> </a:t>
          </a:r>
          <a:r>
            <a:rPr lang="fi-FI" sz="1600"/>
            <a:t>guide</a:t>
          </a:r>
          <a:endParaRPr sz="1600"/>
        </a:p>
        <a:p>
          <a:pPr marL="171450" lvl="1" indent="-171450" algn="l" defTabSz="711200">
            <a:lnSpc>
              <a:spcPct val="90000"/>
            </a:lnSpc>
            <a:spcBef>
              <a:spcPts val="0"/>
            </a:spcBef>
            <a:spcAft>
              <a:spcPts val="0"/>
            </a:spcAft>
            <a:buChar char="•"/>
            <a:defRPr/>
          </a:pPr>
          <a:r>
            <a:rPr lang="fi-FI" sz="1600"/>
            <a:t>Guidelines</a:t>
          </a:r>
          <a:r>
            <a:rPr lang="fi-FI" sz="1600"/>
            <a:t> for data </a:t>
          </a:r>
          <a:r>
            <a:rPr lang="fi-FI" sz="1600"/>
            <a:t>collection</a:t>
          </a:r>
          <a:r>
            <a:rPr lang="fi-FI" sz="1600"/>
            <a:t> and </a:t>
          </a:r>
          <a:r>
            <a:rPr lang="fi-FI" sz="1600"/>
            <a:t>usage</a:t>
          </a:r>
          <a:r>
            <a:rPr lang="fi-FI" sz="1600"/>
            <a:t> (</a:t>
          </a:r>
          <a:r>
            <a:rPr lang="fi-FI" sz="1600"/>
            <a:t>what</a:t>
          </a:r>
          <a:r>
            <a:rPr lang="fi-FI" sz="1600"/>
            <a:t> and </a:t>
          </a:r>
          <a:r>
            <a:rPr lang="fi-FI" sz="1600"/>
            <a:t>how</a:t>
          </a:r>
          <a:r>
            <a:rPr lang="fi-FI" sz="1600"/>
            <a:t>, </a:t>
          </a:r>
          <a:r>
            <a:rPr lang="fi-FI" sz="1600"/>
            <a:t>where</a:t>
          </a:r>
          <a:r>
            <a:rPr lang="fi-FI" sz="1600"/>
            <a:t> to </a:t>
          </a:r>
          <a:r>
            <a:rPr lang="fi-FI" sz="1600"/>
            <a:t>save</a:t>
          </a:r>
          <a:r>
            <a:rPr lang="fi-FI" sz="1600"/>
            <a:t> it -&gt; </a:t>
          </a:r>
          <a:r>
            <a:rPr lang="fi-FI" sz="1600"/>
            <a:t>access</a:t>
          </a:r>
          <a:r>
            <a:rPr lang="fi-FI" sz="1600"/>
            <a:t> </a:t>
          </a:r>
          <a:r>
            <a:rPr lang="fi-FI" sz="1600"/>
            <a:t>rights</a:t>
          </a:r>
          <a:r>
            <a:rPr lang="fi-FI" sz="1600"/>
            <a:t>)</a:t>
          </a:r>
          <a:endParaRPr sz="1600"/>
        </a:p>
      </dsp:txBody>
      <dsp:txXfrm>
        <a:off x="3433021" y="1470566"/>
        <a:ext cx="1755249" cy="2604621"/>
      </dsp:txXfrm>
    </dsp:sp>
    <dsp:sp modelId="{A683CECD-C304-407B-A4CB-022BFA27FA83}">
      <dsp:nvSpPr>
        <dsp:cNvPr id="0" name=""/>
        <dsp:cNvSpPr/>
      </dsp:nvSpPr>
      <dsp:spPr bwMode="auto">
        <a:xfrm>
          <a:off x="5143646" y="868853"/>
          <a:ext cx="599210" cy="4641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49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endParaRPr lang="fi-FI" sz="1300"/>
        </a:p>
      </dsp:txBody>
      <dsp:txXfrm>
        <a:off x="5143646" y="961693"/>
        <a:ext cx="459951" cy="278518"/>
      </dsp:txXfrm>
    </dsp:sp>
    <dsp:sp modelId="{4404794F-ACFD-4BBF-B7D0-53F68E20F2F3}">
      <dsp:nvSpPr>
        <dsp:cNvPr id="0" name=""/>
        <dsp:cNvSpPr/>
      </dsp:nvSpPr>
      <dsp:spPr bwMode="auto">
        <a:xfrm>
          <a:off x="5991585" y="785947"/>
          <a:ext cx="1864465" cy="9450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113792" tIns="113792" rIns="113792" bIns="60960" numCol="1" spcCol="1270" rtlCol="0" fromWordArt="0" anchor="t" anchorCtr="0" forceAA="0" upright="0" compatLnSpc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r>
            <a:rPr lang="fi-FI" sz="1600"/>
            <a:t>Teaching</a:t>
          </a:r>
          <a:r>
            <a:rPr lang="fi-FI" sz="1600"/>
            <a:t> in </a:t>
          </a:r>
          <a:r>
            <a:rPr lang="fi-FI" sz="1600"/>
            <a:t>teams</a:t>
          </a:r>
          <a:endParaRPr sz="1600"/>
        </a:p>
      </dsp:txBody>
      <dsp:txXfrm>
        <a:off x="5991585" y="785947"/>
        <a:ext cx="1864465" cy="630010"/>
      </dsp:txXfrm>
    </dsp:sp>
    <dsp:sp modelId="{2C14E08D-78D7-4323-88B8-080E87833630}">
      <dsp:nvSpPr>
        <dsp:cNvPr id="0" name=""/>
        <dsp:cNvSpPr/>
      </dsp:nvSpPr>
      <dsp:spPr bwMode="auto">
        <a:xfrm>
          <a:off x="6373463" y="1415958"/>
          <a:ext cx="1864465" cy="271383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/>
      </dsp:style>
      <dsp:txBody>
        <a:bodyPr spcFirstLastPara="0" vertOverflow="overflow" horzOverflow="overflow" vert="horz" wrap="square" lIns="113792" tIns="113792" rIns="113792" bIns="113792" numCol="1" spcCol="1270" rtlCol="0" fromWordArt="0" anchor="t" anchorCtr="0" forceAA="0" upright="0" compatLnSpc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ts val="0"/>
            </a:spcBef>
            <a:spcAft>
              <a:spcPts val="0"/>
            </a:spcAft>
            <a:buChar char="•"/>
            <a:defRPr/>
          </a:pPr>
          <a:r>
            <a:rPr lang="en-US" sz="1600"/>
            <a:t>Alignment of assignments, assessment and data collections</a:t>
          </a:r>
          <a:endParaRPr sz="1600"/>
        </a:p>
        <a:p>
          <a:pPr marL="171450" lvl="1" indent="-171450" algn="l" defTabSz="711200">
            <a:lnSpc>
              <a:spcPct val="90000"/>
            </a:lnSpc>
            <a:spcBef>
              <a:spcPts val="0"/>
            </a:spcBef>
            <a:spcAft>
              <a:spcPts val="0"/>
            </a:spcAft>
            <a:buChar char="•"/>
            <a:defRPr/>
          </a:pPr>
          <a:r>
            <a:rPr lang="fi-FI" sz="1600"/>
            <a:t>Templates</a:t>
          </a:r>
          <a:endParaRPr sz="1600"/>
        </a:p>
        <a:p>
          <a:pPr marL="171450" lvl="1" indent="-171450" algn="l" defTabSz="711200">
            <a:lnSpc>
              <a:spcPct val="90000"/>
            </a:lnSpc>
            <a:spcBef>
              <a:spcPts val="0"/>
            </a:spcBef>
            <a:spcAft>
              <a:spcPts val="0"/>
            </a:spcAft>
            <a:buChar char="•"/>
            <a:defRPr/>
          </a:pPr>
          <a:r>
            <a:rPr lang="fi-FI" sz="1600"/>
            <a:t>Creation</a:t>
          </a:r>
          <a:r>
            <a:rPr lang="fi-FI" sz="1600"/>
            <a:t> of a </a:t>
          </a:r>
          <a:r>
            <a:rPr lang="fi-FI" sz="1600"/>
            <a:t>survey</a:t>
          </a:r>
          <a:endParaRPr sz="1600"/>
        </a:p>
        <a:p>
          <a:pPr marL="171450" lvl="1" indent="-171450" algn="l" defTabSz="711200">
            <a:lnSpc>
              <a:spcPct val="90000"/>
            </a:lnSpc>
            <a:spcBef>
              <a:spcPts val="0"/>
            </a:spcBef>
            <a:spcAft>
              <a:spcPts val="0"/>
            </a:spcAft>
            <a:buChar char="•"/>
            <a:defRPr/>
          </a:pPr>
          <a:r>
            <a:rPr lang="fi-FI" sz="1600"/>
            <a:t>Design of </a:t>
          </a:r>
          <a:r>
            <a:rPr lang="fi-FI" sz="1600"/>
            <a:t>the</a:t>
          </a:r>
          <a:r>
            <a:rPr lang="fi-FI" sz="1600"/>
            <a:t> </a:t>
          </a:r>
          <a:r>
            <a:rPr lang="fi-FI" sz="1600"/>
            <a:t>teaching</a:t>
          </a:r>
          <a:r>
            <a:rPr lang="fi-FI" sz="1600"/>
            <a:t> </a:t>
          </a:r>
          <a:r>
            <a:rPr lang="fi-FI" sz="1600"/>
            <a:t>guide</a:t>
          </a:r>
          <a:endParaRPr sz="1600"/>
        </a:p>
      </dsp:txBody>
      <dsp:txXfrm>
        <a:off x="6428071" y="1470566"/>
        <a:ext cx="1755249" cy="2604621"/>
      </dsp:txXfrm>
    </dsp:sp>
    <dsp:sp modelId="{57BA2C33-41D7-4FCC-828B-44179C9031DB}">
      <dsp:nvSpPr>
        <dsp:cNvPr id="0" name=""/>
        <dsp:cNvSpPr/>
      </dsp:nvSpPr>
      <dsp:spPr bwMode="auto">
        <a:xfrm>
          <a:off x="8138697" y="868853"/>
          <a:ext cx="599210" cy="4641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49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endParaRPr lang="fi-FI" sz="1300"/>
        </a:p>
      </dsp:txBody>
      <dsp:txXfrm>
        <a:off x="8138697" y="961693"/>
        <a:ext cx="459951" cy="278518"/>
      </dsp:txXfrm>
    </dsp:sp>
    <dsp:sp modelId="{81C88F31-7E48-46D9-A001-BDA93981E38E}">
      <dsp:nvSpPr>
        <dsp:cNvPr id="0" name=""/>
        <dsp:cNvSpPr/>
      </dsp:nvSpPr>
      <dsp:spPr bwMode="auto">
        <a:xfrm>
          <a:off x="8986636" y="785947"/>
          <a:ext cx="1864465" cy="9450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113792" tIns="113792" rIns="113792" bIns="60960" numCol="1" spcCol="1270" rtlCol="0" fromWordArt="0" anchor="t" anchorCtr="0" forceAA="0" upright="0" compatLnSpc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r>
            <a:rPr lang="fi-FI" sz="1600"/>
            <a:t>Implementation</a:t>
          </a:r>
          <a:r>
            <a:rPr lang="fi-FI" sz="1600"/>
            <a:t> and data </a:t>
          </a:r>
          <a:r>
            <a:rPr lang="fi-FI" sz="1600"/>
            <a:t>collection</a:t>
          </a:r>
          <a:endParaRPr sz="1600"/>
        </a:p>
      </dsp:txBody>
      <dsp:txXfrm>
        <a:off x="8986636" y="785947"/>
        <a:ext cx="1864465" cy="630010"/>
      </dsp:txXfrm>
    </dsp:sp>
    <dsp:sp modelId="{24B21348-C7D5-4F10-BC9B-25F697A04F97}">
      <dsp:nvSpPr>
        <dsp:cNvPr id="0" name=""/>
        <dsp:cNvSpPr/>
      </dsp:nvSpPr>
      <dsp:spPr bwMode="auto">
        <a:xfrm>
          <a:off x="9368514" y="1415958"/>
          <a:ext cx="1864465" cy="271383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/>
      </dsp:style>
      <dsp:txBody>
        <a:bodyPr spcFirstLastPara="0" vertOverflow="overflow" horzOverflow="overflow" vert="horz" wrap="square" lIns="113792" tIns="113792" rIns="113792" bIns="113792" numCol="1" spcCol="1270" rtlCol="0" fromWordArt="0" anchor="t" anchorCtr="0" forceAA="0" upright="0" compatLnSpc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ts val="0"/>
            </a:spcBef>
            <a:spcAft>
              <a:spcPts val="0"/>
            </a:spcAft>
            <a:buChar char="•"/>
            <a:defRPr/>
          </a:pPr>
          <a:r>
            <a:rPr lang="fi-FI" sz="1600"/>
            <a:t>3 </a:t>
          </a:r>
          <a:r>
            <a:rPr lang="fi-FI" sz="1600"/>
            <a:t>pilots</a:t>
          </a:r>
          <a:r>
            <a:rPr lang="fi-FI" sz="1600"/>
            <a:t> at Karelia, 2 </a:t>
          </a:r>
          <a:r>
            <a:rPr lang="fi-FI" sz="1600"/>
            <a:t>pilots</a:t>
          </a:r>
          <a:r>
            <a:rPr lang="fi-FI" sz="1600"/>
            <a:t> at HAN</a:t>
          </a:r>
          <a:endParaRPr sz="1600"/>
        </a:p>
        <a:p>
          <a:pPr marL="171450" lvl="1" indent="-171450" algn="l" defTabSz="711200">
            <a:lnSpc>
              <a:spcPct val="90000"/>
            </a:lnSpc>
            <a:spcBef>
              <a:spcPts val="0"/>
            </a:spcBef>
            <a:spcAft>
              <a:spcPts val="0"/>
            </a:spcAft>
            <a:buChar char="•"/>
            <a:defRPr/>
          </a:pPr>
          <a:r>
            <a:rPr lang="fi-FI" sz="1600"/>
            <a:t>Data </a:t>
          </a:r>
          <a:r>
            <a:rPr lang="fi-FI" sz="1600"/>
            <a:t>collection</a:t>
          </a:r>
          <a:endParaRPr sz="1600"/>
        </a:p>
        <a:p>
          <a:pPr marL="171450" lvl="1" indent="-171450" algn="l" defTabSz="711200">
            <a:lnSpc>
              <a:spcPct val="90000"/>
            </a:lnSpc>
            <a:spcBef>
              <a:spcPts val="0"/>
            </a:spcBef>
            <a:spcAft>
              <a:spcPts val="0"/>
            </a:spcAft>
            <a:buChar char="•"/>
            <a:defRPr/>
          </a:pPr>
          <a:r>
            <a:rPr lang="fi-FI" sz="1600" b="1"/>
            <a:t>Results</a:t>
          </a:r>
          <a:r>
            <a:rPr lang="fi-FI" sz="1600" b="1"/>
            <a:t> and </a:t>
          </a:r>
          <a:r>
            <a:rPr lang="fi-FI" sz="1600" b="1"/>
            <a:t>discussion</a:t>
          </a:r>
          <a:r>
            <a:rPr lang="fi-FI" sz="1600" b="1"/>
            <a:t> at UCO in </a:t>
          </a:r>
          <a:r>
            <a:rPr lang="fi-FI" sz="1600" b="1"/>
            <a:t>Nov</a:t>
          </a:r>
          <a:endParaRPr sz="1600" b="1"/>
        </a:p>
        <a:p>
          <a:pPr marL="171450" lvl="1" indent="-171450" algn="l" defTabSz="711200">
            <a:lnSpc>
              <a:spcPct val="90000"/>
            </a:lnSpc>
            <a:spcBef>
              <a:spcPts val="0"/>
            </a:spcBef>
            <a:spcAft>
              <a:spcPts val="0"/>
            </a:spcAft>
            <a:buChar char="•"/>
            <a:defRPr/>
          </a:pPr>
          <a:r>
            <a:rPr lang="fi-FI" sz="1600" b="1"/>
            <a:t>Contributions</a:t>
          </a:r>
          <a:r>
            <a:rPr lang="fi-FI" sz="1600" b="1"/>
            <a:t> to </a:t>
          </a:r>
          <a:r>
            <a:rPr lang="fi-FI" sz="1600" b="1"/>
            <a:t>the</a:t>
          </a:r>
          <a:r>
            <a:rPr lang="fi-FI" sz="1600" b="1"/>
            <a:t> </a:t>
          </a:r>
          <a:r>
            <a:rPr lang="fi-FI" sz="1600" b="1"/>
            <a:t>teaching</a:t>
          </a:r>
          <a:r>
            <a:rPr lang="fi-FI" sz="1600" b="1"/>
            <a:t> </a:t>
          </a:r>
          <a:r>
            <a:rPr lang="fi-FI" sz="1600" b="1"/>
            <a:t>guide</a:t>
          </a:r>
          <a:endParaRPr sz="1600" b="1"/>
        </a:p>
      </dsp:txBody>
      <dsp:txXfrm>
        <a:off x="9423122" y="1470566"/>
        <a:ext cx="1755249" cy="26046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xmlns:r="http://schemas.openxmlformats.org/officeDocument/2006/relationships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 val="norm"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r:blip="">
      <dgm:adjLst/>
    </dgm:shape>
    <dgm:presOf/>
    <dgm:constrLst>
      <dgm:constr type="w" for="ch" forName="node" refType="w"/>
      <dgm:constr type="h" for="ch" forName="node" refType="w" refFor="ch" refForName="node" fact="0.600000"/>
      <dgm:constr type="w" for="ch" forName="sibTrans" refType="w" refFor="ch" refForName="node" fact="0.100000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type="rect" r:blip="">
          <dgm:adjLst/>
        </dgm:shape>
        <dgm:presOf axis="desOrSelf" ptType="node"/>
        <dgm:constrLst>
          <dgm:constr type="lMarg" refType="primFontSz" fact="0.300000"/>
          <dgm:constr type="rMarg" refType="primFontSz" fact="0.300000"/>
          <dgm:constr type="tMarg" refType="primFontSz" fact="0.300000"/>
          <dgm:constr type="bMarg" refType="primFontSz" fact="0.300000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xmlns:r="http://schemas.openxmlformats.org/officeDocument/2006/relationships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 val="norm"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r:blip="">
      <dgm:adjLst/>
    </dgm:shape>
    <dgm:presOf/>
    <dgm:constrLst>
      <dgm:constr type="w" for="ch" forName="node" refType="w"/>
      <dgm:constr type="h" for="ch" forName="node" refType="w" refFor="ch" refForName="node" fact="0.600000"/>
      <dgm:constr type="w" for="ch" forName="sibTrans" refType="w" refFor="ch" refForName="node" fact="0.100000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type="rect" r:blip="">
          <dgm:adjLst/>
        </dgm:shape>
        <dgm:presOf axis="desOrSelf" ptType="node"/>
        <dgm:constrLst>
          <dgm:constr type="lMarg" refType="primFontSz" fact="0.300000"/>
          <dgm:constr type="rMarg" refType="primFontSz" fact="0.300000"/>
          <dgm:constr type="tMarg" refType="primFontSz" fact="0.300000"/>
          <dgm:constr type="bMarg" refType="primFontSz" fact="0.300000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xmlns:r="http://schemas.openxmlformats.org/officeDocument/2006/relationships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 val="norm"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r:blip="">
      <dgm:adjLst/>
    </dgm:shape>
    <dgm:presOf/>
    <dgm:constrLst>
      <dgm:constr type="w" for="ch" forName="composite" refType="w"/>
      <dgm:constr type="w" for="ch" ptType="sibTrans" refType="w" refFor="ch" refForName="composite" fact="0.333300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00000"/>
      <dgm:constr type="primFontSz" for="des" forName="connTx" refType="primFontSz" refFor="des" refForName="parTx" op="lte" fact="0.800000"/>
      <dgm:constr type="h" for="des" forName="parTx" refType="primFontSz" refFor="des" refForName="parTx" fact="0.800000"/>
      <dgm:constr type="h" for="des" forName="parSh" refType="primFontSz" refFor="des" refForName="parTx" fact="1.200000"/>
      <dgm:constr type="h" for="des" forName="desTx" refType="primFontSz" refFor="des" refForName="parTx" fact="1.600000"/>
      <dgm:constr type="h" for="des" forName="parSh" refType="h" refFor="des" refForName="parTx" op="lte" fact="1.500000"/>
      <dgm:constr type="h" for="des" forName="parSh" refType="h" refFor="des" refForName="parTx" op="gte" fact="1.500000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r:blip="">
          <dgm:adjLst/>
        </dgm:shape>
        <dgm:presOf/>
        <dgm:choose name="Name4">
          <dgm:if name="Name5" func="var" arg="dir" op="equ" val="norm">
            <dgm:constrLst>
              <dgm:constr type="h" refType="w" fact="1000.000000"/>
              <dgm:constr type="l" for="ch" forName="parTx"/>
              <dgm:constr type="w" for="ch" forName="parTx" refType="w" fact="0.830000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0000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.000000"/>
              <dgm:constr type="l" for="ch" forName="parTx" refType="w" fact="0.170000"/>
              <dgm:constr type="w" for="ch" forName="parTx" refType="w" fact="0.830000"/>
              <dgm:constr type="t" for="ch" forName="parTx"/>
              <dgm:constr type="l" for="ch" forName="parSh" refType="w" fact="0.150000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type="rect" r:blip="" zOrderOff="1" hideGeom="1">
            <dgm:adjLst>
              <dgm:adj idx="1" val="0.100000"/>
            </dgm:adjLst>
          </dgm:shape>
          <dgm:presOf axis="self" ptType="node"/>
          <dgm:constrLst>
            <dgm:constr type="h" refType="w" op="lte" fact="0.400000"/>
            <dgm:constr type="bMarg" refType="primFontSz" fact="0.300000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type="roundRect" r:blip="">
            <dgm:adjLst>
              <dgm:adj idx="1" val="0.100000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type="roundRect" r:blip="">
            <dgm:adjLst>
              <dgm:adj idx="1" val="0.100000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type="conn" r:blip="">
            <dgm:adjLst/>
          </dgm:shape>
          <dgm:presOf axis="self"/>
          <dgm:constrLst>
            <dgm:constr type="h" refType="w" fact="0.620000"/>
            <dgm:constr type="connDist"/>
            <dgm:constr type="begPad" refType="connDist" fact="0.250000"/>
            <dgm:constr type="endPad" refType="connDist" fact="0.220000"/>
          </dgm:constrLst>
          <dgm:ruleLst/>
          <dgm:layoutNode name="connTx">
            <dgm:alg type="tx">
              <dgm:param type="autoTxRot" val="grav"/>
            </dgm:alg>
            <dgm:shape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ImgPlac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ibTrans2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callout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sst0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f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conF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lign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trAlign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olidF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olidB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0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Shp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dkBgShp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trBgShp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Shp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revTx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ImgPlac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ibTrans2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callout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sst0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f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conF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lign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trAlign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olidF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olidB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0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Shp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dkBgShp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trBgShp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Shp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revTx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ImgPlac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ibTrans2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callout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sst0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f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conF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lign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trAlign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olidF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olidB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0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Shp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dkBgShp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trBgShp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Shp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revTx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</dgm:styleDef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D1BD3A6-8D39-4261-94AC-4B3FA7E90608}" type="datetimeFigureOut">
              <a:rPr lang="fi-FI"/>
              <a:t/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E69211E-622C-4C76-B9E8-6AA8F7002E52}" type="slidenum">
              <a:rPr lang="fi-FI"/>
              <a:t/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D1BD3A6-8D39-4261-94AC-4B3FA7E90608}" type="datetimeFigureOut">
              <a:rPr lang="fi-FI"/>
              <a:t/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E69211E-622C-4C76-B9E8-6AA8F7002E52}" type="slidenum">
              <a:rPr lang="fi-FI"/>
              <a:t/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D1BD3A6-8D39-4261-94AC-4B3FA7E90608}" type="datetimeFigureOut">
              <a:rPr lang="fi-FI"/>
              <a:t/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E69211E-622C-4C76-B9E8-6AA8F7002E52}" type="slidenum">
              <a:rPr lang="fi-FI"/>
              <a:t/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D1BD3A6-8D39-4261-94AC-4B3FA7E90608}" type="datetimeFigureOut">
              <a:rPr lang="fi-FI"/>
              <a:t/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E69211E-622C-4C76-B9E8-6AA8F7002E52}" type="slidenum">
              <a:rPr lang="fi-FI"/>
              <a:t/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D1BD3A6-8D39-4261-94AC-4B3FA7E90608}" type="datetimeFigureOut">
              <a:rPr lang="fi-FI"/>
              <a:t/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E69211E-622C-4C76-B9E8-6AA8F7002E52}" type="slidenum">
              <a:rPr lang="fi-FI"/>
              <a:t/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D1BD3A6-8D39-4261-94AC-4B3FA7E90608}" type="datetimeFigureOut">
              <a:rPr lang="fi-FI"/>
              <a:t/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E69211E-622C-4C76-B9E8-6AA8F7002E52}" type="slidenum">
              <a:rPr lang="fi-FI"/>
              <a:t/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D1BD3A6-8D39-4261-94AC-4B3FA7E90608}" type="datetimeFigureOut">
              <a:rPr lang="fi-FI"/>
              <a:t/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E69211E-622C-4C76-B9E8-6AA8F7002E52}" type="slidenum">
              <a:rPr lang="fi-FI"/>
              <a:t/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D1BD3A6-8D39-4261-94AC-4B3FA7E90608}" type="datetimeFigureOut">
              <a:rPr lang="fi-FI"/>
              <a:t/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E69211E-622C-4C76-B9E8-6AA8F7002E52}" type="slidenum">
              <a:rPr lang="fi-FI"/>
              <a:t/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D1BD3A6-8D39-4261-94AC-4B3FA7E90608}" type="datetimeFigureOut">
              <a:rPr lang="fi-FI"/>
              <a:t/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E69211E-622C-4C76-B9E8-6AA8F7002E52}" type="slidenum">
              <a:rPr lang="fi-FI"/>
              <a:t/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D1BD3A6-8D39-4261-94AC-4B3FA7E90608}" type="datetimeFigureOut">
              <a:rPr lang="fi-FI"/>
              <a:t/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E69211E-622C-4C76-B9E8-6AA8F7002E52}" type="slidenum">
              <a:rPr lang="fi-FI"/>
              <a:t/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D1BD3A6-8D39-4261-94AC-4B3FA7E90608}" type="datetimeFigureOut">
              <a:rPr lang="fi-FI"/>
              <a:t/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E69211E-622C-4C76-B9E8-6AA8F7002E52}" type="slidenum">
              <a:rPr lang="fi-FI"/>
              <a:t/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D1BD3A6-8D39-4261-94AC-4B3FA7E90608}" type="datetimeFigureOut">
              <a:rPr lang="fi-FI"/>
              <a:t/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E69211E-622C-4C76-B9E8-6AA8F7002E52}" type="slidenum">
              <a:rPr lang="fi-FI"/>
              <a:t/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clilmatters.com/clil-wheel-10-parameters-posters/" TargetMode="External"/><Relationship Id="rId3" Type="http://schemas.openxmlformats.org/officeDocument/2006/relationships/image" Target="../media/image2.jpg"/></Relationships>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 /><Relationship Id="rId3" Type="http://schemas.microsoft.com/office/2007/relationships/diagramDrawing" Target="../diagrams/drawing2.xml" /><Relationship Id="rId4" Type="http://schemas.openxmlformats.org/officeDocument/2006/relationships/diagramColors" Target="../diagrams/colors2.xml" /><Relationship Id="rId5" Type="http://schemas.openxmlformats.org/officeDocument/2006/relationships/diagramLayout" Target="../diagrams/layout2.xml" /><Relationship Id="rId6" Type="http://schemas.openxmlformats.org/officeDocument/2006/relationships/diagramQuickStyle" Target="../diagrams/quickStyle2.xml" /></Relationships>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Relationship Id="rId3" Type="http://schemas.openxmlformats.org/officeDocument/2006/relationships/hyperlink" Target="https://manuelgross.blogspot.com/2017/05/los-factores-claves-de-la-diversidad-en.html" TargetMode="External"/><Relationship Id="rId4" Type="http://schemas.openxmlformats.org/officeDocument/2006/relationships/hyperlink" Target="https://creativecommons.org/licenses/by-nc-nd/3.0/" TargetMode="Externa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 /><Relationship Id="rId3" Type="http://schemas.microsoft.com/office/2007/relationships/diagramDrawing" Target="../diagrams/drawing1.xml" /><Relationship Id="rId4" Type="http://schemas.openxmlformats.org/officeDocument/2006/relationships/diagramColors" Target="../diagrams/colors1.xml" /><Relationship Id="rId5" Type="http://schemas.openxmlformats.org/officeDocument/2006/relationships/diagramLayout" Target="../diagrams/layout1.xml" /><Relationship Id="rId6" Type="http://schemas.openxmlformats.org/officeDocument/2006/relationships/diagramQuickStyle" Target="../diagrams/quickStyle1.xml" /><Relationship Id="rId7" Type="http://schemas.openxmlformats.org/officeDocument/2006/relationships/comments" Target="../comments/comment1.xml"/></Relationships>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 /><Relationship Id="rId3" Type="http://schemas.microsoft.com/office/2007/relationships/diagramDrawing" Target="../diagrams/drawing3.xml" /><Relationship Id="rId4" Type="http://schemas.openxmlformats.org/officeDocument/2006/relationships/diagramColors" Target="../diagrams/colors3.xml" /><Relationship Id="rId5" Type="http://schemas.openxmlformats.org/officeDocument/2006/relationships/diagramLayout" Target="../diagrams/layout3.xml" /><Relationship Id="rId6" Type="http://schemas.openxmlformats.org/officeDocument/2006/relationships/diagramQuickStyle" Target="../diagrams/quickStyle3.xml" /></Relationships>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clilmatters.com/clil-wheel-10-parameters-posters/" TargetMode="External"/><Relationship Id="rId3" Type="http://schemas.openxmlformats.org/officeDocument/2006/relationships/image" Target="../media/image2.jp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clilmatters.com/clil-wheel-10-parameters-posters/" TargetMode="External"/><Relationship Id="rId3" Type="http://schemas.openxmlformats.org/officeDocument/2006/relationships/image" Target="../media/image2.jp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omments" Target="../comments/comment2.xml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>
              <a:defRPr/>
            </a:pPr>
            <a:r>
              <a:rPr lang="fi-FI"/>
              <a:t> WP 3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3999" y="3602037"/>
            <a:ext cx="9144000" cy="2670274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/>
          </a:bodyPr>
          <a:lstStyle/>
          <a:p>
            <a:pPr>
              <a:defRPr/>
            </a:pPr>
            <a:r>
              <a:rPr lang="fi-FI"/>
              <a:t>Pilots</a:t>
            </a:r>
            <a:r>
              <a:rPr lang="fi-FI"/>
              <a:t> for team </a:t>
            </a:r>
            <a:r>
              <a:rPr lang="fi-FI"/>
              <a:t>teaching</a:t>
            </a:r>
            <a:r>
              <a:rPr lang="fi-FI"/>
              <a:t> </a:t>
            </a:r>
            <a:r>
              <a:rPr lang="fi-FI"/>
              <a:t>model</a:t>
            </a:r>
            <a:r>
              <a:rPr lang="fi-FI"/>
              <a:t> and CLIL </a:t>
            </a:r>
            <a:r>
              <a:rPr lang="fi-FI"/>
              <a:t>elements</a:t>
            </a:r>
            <a:endParaRPr lang="fi-FI"/>
          </a:p>
          <a:p>
            <a:pPr>
              <a:defRPr/>
            </a:pPr>
            <a:r>
              <a:rPr lang="fi-FI"/>
              <a:t>Pilot</a:t>
            </a:r>
            <a:r>
              <a:rPr lang="fi-FI"/>
              <a:t> </a:t>
            </a:r>
            <a:r>
              <a:rPr lang="fi-FI"/>
              <a:t>development</a:t>
            </a:r>
            <a:r>
              <a:rPr lang="fi-FI"/>
              <a:t> </a:t>
            </a:r>
            <a:r>
              <a:rPr lang="fi-FI"/>
              <a:t>discussions</a:t>
            </a:r>
            <a:r>
              <a:rPr lang="fi-FI"/>
              <a:t> in </a:t>
            </a:r>
            <a:r>
              <a:rPr lang="fi-FI"/>
              <a:t>spring</a:t>
            </a:r>
            <a:r>
              <a:rPr lang="fi-FI"/>
              <a:t> 2023</a:t>
            </a:r>
            <a:endParaRPr/>
          </a:p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1. Planning </a:t>
            </a:r>
            <a:r>
              <a:rPr lang="fi-FI"/>
              <a:t>meeting</a:t>
            </a:r>
            <a:r>
              <a:rPr lang="fi-FI"/>
              <a:t> </a:t>
            </a:r>
            <a:r>
              <a:rPr lang="fi-FI"/>
              <a:t>with</a:t>
            </a:r>
            <a:r>
              <a:rPr lang="fi-FI"/>
              <a:t> HAN and Karelia at 17.2.2023</a:t>
            </a:r>
            <a:endParaRPr/>
          </a:p>
          <a:p>
            <a:pPr>
              <a:defRPr/>
            </a:pPr>
            <a:r>
              <a:rPr lang="fi-FI" sz="1800"/>
              <a:t>Participants</a:t>
            </a:r>
            <a:r>
              <a:rPr lang="fi-FI" sz="1800"/>
              <a:t>: Judith van de Looij, Stephan Plat (HAN)</a:t>
            </a:r>
            <a:endParaRPr/>
          </a:p>
          <a:p>
            <a:pPr>
              <a:defRPr/>
            </a:pPr>
            <a:r>
              <a:rPr lang="fi-FI" sz="1800"/>
              <a:t>Seppo Nevalainen,  Varpumaria Jeskanen (Karelia)</a:t>
            </a:r>
            <a:endParaRPr/>
          </a:p>
          <a:p>
            <a:pPr>
              <a:defRPr/>
            </a:pPr>
            <a:endParaRPr lang="fi-FI" sz="1800"/>
          </a:p>
        </p:txBody>
      </p:sp>
      <p:pic>
        <p:nvPicPr>
          <p:cNvPr id="1168933349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3599676" y="1317224"/>
            <a:ext cx="4992645" cy="137606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08402178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HAN UAS pilots, spring 2024</a:t>
            </a:r>
            <a:endParaRPr/>
          </a:p>
        </p:txBody>
      </p:sp>
      <p:sp>
        <p:nvSpPr>
          <p:cNvPr id="11651709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graphicFrame>
        <p:nvGraphicFramePr>
          <p:cNvPr id="1093416266" name="Table 577180912"/>
          <p:cNvGraphicFramePr>
            <a:graphicFrameLocks xmlns:a="http://schemas.openxmlformats.org/drawingml/2006/main"/>
          </p:cNvGraphicFramePr>
          <p:nvPr/>
        </p:nvGraphicFramePr>
        <p:xfrm>
          <a:off x="481653" y="1999842"/>
          <a:ext cx="11040579" cy="2374898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{5C22544A-7EE6-4342-B048-85BDC9FD1C3A}</a:tableStyleId>
              </a:tblPr>
              <a:tblGrid>
                <a:gridCol w="1037301"/>
                <a:gridCol w="3394806"/>
                <a:gridCol w="2357505"/>
                <a:gridCol w="2829006"/>
                <a:gridCol w="1936170"/>
              </a:tblGrid>
              <a:tr h="365759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Period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Topics (Courses)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i-FI" sz="1800" b="1" i="0" u="none" strike="noStrike" cap="none" spc="0">
                          <a:solidFill>
                            <a:schemeClr val="lt1"/>
                          </a:solidFill>
                          <a:latin typeface="Calibri"/>
                          <a:ea typeface="Arial"/>
                          <a:cs typeface="Arial"/>
                        </a:rPr>
                        <a:t>Teachers (in pilots)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CLIL elements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CLIL type</a:t>
                      </a:r>
                      <a:endParaRPr/>
                    </a:p>
                  </a:txBody>
                  <a:tcPr/>
                </a:tc>
              </a:tr>
              <a:tr h="353059"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</a:tr>
              <a:tr h="365759"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</a:tr>
              <a:tr h="365759"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51568167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Alignment with WP 1</a:t>
            </a:r>
            <a:endParaRPr/>
          </a:p>
        </p:txBody>
      </p:sp>
      <p:sp>
        <p:nvSpPr>
          <p:cNvPr id="328476157" name="Content Placeholder 2"/>
          <p:cNvSpPr>
            <a:spLocks noGrp="1"/>
          </p:cNvSpPr>
          <p:nvPr>
            <p:ph idx="1"/>
          </p:nvPr>
        </p:nvSpPr>
        <p:spPr bwMode="auto"/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 fontScale="85000" lnSpcReduction="16000"/>
          </a:bodyPr>
          <a:lstStyle/>
          <a:p>
            <a:pPr>
              <a:defRPr/>
            </a:pPr>
            <a:r>
              <a:rPr/>
              <a:t>Discussion on the </a:t>
            </a:r>
            <a:r>
              <a:rPr lang="fi-FI" sz="2800" b="0" i="0" u="none" strike="noStrike" cap="none" spc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pilot implementations, CLIL elements and data collection with Cordoba</a:t>
            </a:r>
            <a:endParaRPr/>
          </a:p>
          <a:p>
            <a:pPr>
              <a:defRPr/>
            </a:pPr>
            <a:r>
              <a:rPr lang="fi-FI" sz="28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Decisions to take on </a:t>
            </a:r>
            <a:endParaRPr sz="2800"/>
          </a:p>
          <a:p>
            <a:pPr lvl="1">
              <a:defRPr/>
            </a:pPr>
            <a:r>
              <a:rPr lang="fi-FI" sz="28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Which elements to test in which pilots? </a:t>
            </a:r>
            <a:endParaRPr/>
          </a:p>
          <a:p>
            <a:pPr lvl="2">
              <a:defRPr/>
            </a:pP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Cordoba/Victor prepares a list of CLIL elements from the research to help in planning the contents for the pilots (HAN WS) -&gt; additional discussion to the training agenda (Judith)</a:t>
            </a:r>
            <a:endParaRPr/>
          </a:p>
          <a:p>
            <a:pPr lvl="2">
              <a:defRPr/>
            </a:pP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pre-assignment for piloting teachers to prepare for the workshop (Stephan to discuss at HAN)</a:t>
            </a:r>
            <a:endParaRPr lang="fi-FI" sz="2800" b="0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lvl="1">
              <a:defRPr/>
            </a:pPr>
            <a:r>
              <a:rPr lang="fi-FI" sz="28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What kind of assignments and evaluation do we use? </a:t>
            </a:r>
            <a:endParaRPr/>
          </a:p>
          <a:p>
            <a:pPr lvl="2">
              <a:defRPr/>
            </a:pP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HAN &amp; Karelia start defining the elements + pilot areas, teachers need to be involved in planning assignments. We can start planning once teachers are selected (March 2023?)</a:t>
            </a:r>
            <a:endParaRPr sz="2800" b="0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lvl="1">
              <a:defRPr/>
            </a:pPr>
            <a:r>
              <a:rPr lang="fi-FI" sz="28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How do we collect data?</a:t>
            </a:r>
            <a:r>
              <a:rPr lang="fi-FI" sz="28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What information should we collect?</a:t>
            </a:r>
            <a:endParaRPr/>
          </a:p>
          <a:p>
            <a:pPr lvl="2">
              <a:defRPr/>
            </a:pPr>
            <a:r>
              <a:rPr lang="fi-FI" sz="24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Discussion needed in HAN workshop</a:t>
            </a:r>
            <a:endParaRPr sz="2800" b="0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lvl="1">
              <a:defRPr/>
            </a:pPr>
            <a:r>
              <a:rPr lang="fi-FI" sz="28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Timetables for designing and planning together + implementations?</a:t>
            </a:r>
            <a:endParaRPr/>
          </a:p>
          <a:p>
            <a:pPr lvl="2">
              <a:defRPr/>
            </a:pP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Timetables to be agreed once teachers are defined.</a:t>
            </a:r>
            <a:endParaRPr sz="2800"/>
          </a:p>
          <a:p>
            <a:pPr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46012570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Proposal for WP 3 workshop </a:t>
            </a:r>
            <a:br>
              <a:rPr/>
            </a:br>
            <a:r>
              <a:rPr/>
              <a:t>at HAN</a:t>
            </a:r>
            <a:endParaRPr/>
          </a:p>
        </p:txBody>
      </p:sp>
      <p:sp>
        <p:nvSpPr>
          <p:cNvPr id="118725919" name="Content Placeholder 2"/>
          <p:cNvSpPr>
            <a:spLocks noGrp="1"/>
          </p:cNvSpPr>
          <p:nvPr>
            <p:ph idx="1"/>
          </p:nvPr>
        </p:nvSpPr>
        <p:spPr bwMode="auto">
          <a:xfrm>
            <a:off x="838198" y="1825624"/>
            <a:ext cx="7674539" cy="4872273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 fontScale="92500" lnSpcReduction="20000"/>
          </a:bodyPr>
          <a:lstStyle/>
          <a:p>
            <a:pPr>
              <a:defRPr/>
            </a:pPr>
            <a:r>
              <a:rPr/>
              <a:t>WP 3: </a:t>
            </a:r>
            <a:endParaRPr/>
          </a:p>
          <a:p>
            <a:pPr lvl="1">
              <a:defRPr/>
            </a:pPr>
            <a:r>
              <a:rPr/>
              <a:t>Online meeting before the WS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 (end of March)</a:t>
            </a:r>
            <a:endParaRPr/>
          </a:p>
          <a:p>
            <a:pPr lvl="2">
              <a:defRPr/>
            </a:pPr>
            <a:r>
              <a:rPr/>
              <a:t> Introduction of pilots, main contents, CLIL elements, timeline, possibility to comment + open questions (workshop orientation) </a:t>
            </a:r>
            <a:endParaRPr/>
          </a:p>
          <a:p>
            <a:pPr lvl="1">
              <a:defRPr/>
            </a:pPr>
            <a:endParaRPr/>
          </a:p>
          <a:p>
            <a:pPr lvl="1">
              <a:defRPr/>
            </a:pPr>
            <a:r>
              <a:rPr/>
              <a:t>1 h 15 min workshop on 24/4/2023 -&gt; do we have enough time?</a:t>
            </a:r>
            <a:endParaRPr/>
          </a:p>
          <a:p>
            <a:pPr lvl="2">
              <a:defRPr/>
            </a:pPr>
            <a:r>
              <a:rPr lang="fi-FI" sz="2000" b="0" i="0" u="none" strike="noStrike" cap="none" spc="0">
                <a:solidFill>
                  <a:schemeClr val="tx1"/>
                </a:solidFill>
                <a:latin typeface="Calibri"/>
                <a:cs typeface="Calibri"/>
              </a:rPr>
              <a:t>Design &amp; agreement on pilot contents and output</a:t>
            </a:r>
            <a:endParaRPr/>
          </a:p>
          <a:p>
            <a:pPr lvl="3">
              <a:defRPr/>
            </a:pPr>
            <a:r>
              <a:rPr lang="fi-FI" sz="1800" b="0" i="0" u="none" strike="noStrike" cap="none" spc="0">
                <a:solidFill>
                  <a:schemeClr val="tx1"/>
                </a:solidFill>
                <a:latin typeface="Calibri"/>
                <a:cs typeface="Calibri"/>
              </a:rPr>
              <a:t>Discussion on the expected output, documentation and evaluation</a:t>
            </a:r>
            <a:endParaRPr/>
          </a:p>
          <a:p>
            <a:pPr lvl="2">
              <a:defRPr/>
            </a:pPr>
            <a:r>
              <a:rPr lang="fi-FI" sz="2000" b="0" i="0" u="none" strike="noStrike" cap="none" spc="0">
                <a:solidFill>
                  <a:schemeClr val="tx1"/>
                </a:solidFill>
                <a:latin typeface="Calibri"/>
                <a:cs typeface="Calibri"/>
              </a:rPr>
              <a:t>Data collection and documentation: What information we collect, where to store it, how to share and use it?</a:t>
            </a:r>
            <a:endParaRPr/>
          </a:p>
          <a:p>
            <a:pPr lvl="2">
              <a:defRPr/>
            </a:pPr>
            <a:r>
              <a:rPr lang="fi-FI" sz="2000" b="0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WP3 section in Cordoba F2F WS?</a:t>
            </a:r>
            <a:endParaRPr lang="fi-FI" sz="2000" b="0" i="0" u="none" strike="noStrike" cap="none" spc="0">
              <a:solidFill>
                <a:schemeClr val="tx1"/>
              </a:solidFill>
              <a:latin typeface="Calibri"/>
              <a:cs typeface="Calibri"/>
            </a:endParaRPr>
          </a:p>
          <a:p>
            <a:pPr marL="914400" lvl="2" indent="0">
              <a:buFont typeface="Arial"/>
              <a:buNone/>
              <a:defRPr/>
            </a:pPr>
            <a:r>
              <a:rPr lang="fi-FI" sz="2000" b="0" i="0" u="none" strike="noStrike" cap="none" spc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endParaRPr/>
          </a:p>
          <a:p>
            <a:pPr lvl="1">
              <a:defRPr/>
            </a:pPr>
            <a:r>
              <a:rPr/>
              <a:t>1st 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Online WS with the teachers involved to pilots</a:t>
            </a:r>
            <a:r>
              <a:rPr/>
              <a:t> (May?)</a:t>
            </a:r>
            <a:endParaRPr/>
          </a:p>
          <a:p>
            <a:pPr lvl="2">
              <a:defRPr/>
            </a:pPr>
            <a:r>
              <a:rPr/>
              <a:t>Setting the piloting framework</a:t>
            </a:r>
            <a:endParaRPr/>
          </a:p>
          <a:p>
            <a:pPr lvl="2">
              <a:defRPr/>
            </a:pPr>
            <a:r>
              <a:rPr/>
              <a:t>Alignment of assignments, assessment and data collections</a:t>
            </a:r>
            <a:endParaRPr/>
          </a:p>
          <a:p>
            <a:pPr lvl="2">
              <a:defRPr/>
            </a:pPr>
            <a:r>
              <a:rPr/>
              <a:t>+ local workshops with teachers involved</a:t>
            </a:r>
            <a:endParaRPr/>
          </a:p>
        </p:txBody>
      </p:sp>
      <p:pic>
        <p:nvPicPr>
          <p:cNvPr id="932254519" name="Picture 932254518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8468853" y="0"/>
            <a:ext cx="3651404" cy="4164654"/>
          </a:xfrm>
          <a:prstGeom prst="rect">
            <a:avLst/>
          </a:prstGeom>
        </p:spPr>
      </p:pic>
      <p:pic>
        <p:nvPicPr>
          <p:cNvPr id="1475826403" name="Picture 1475826402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519534" y="4164654"/>
            <a:ext cx="3672262" cy="273387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51714353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Next steps and meetings</a:t>
            </a:r>
            <a:endParaRPr/>
          </a:p>
        </p:txBody>
      </p:sp>
      <p:sp>
        <p:nvSpPr>
          <p:cNvPr id="759229426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Next steps</a:t>
            </a:r>
            <a:endParaRPr/>
          </a:p>
          <a:p>
            <a:pPr lvl="1">
              <a:defRPr/>
            </a:pPr>
            <a:r>
              <a:rPr/>
              <a:t>Scheduling a meeting with partners to present the idea for piloting - wk 13 or 14 /Varpumaria</a:t>
            </a:r>
            <a:endParaRPr/>
          </a:p>
          <a:p>
            <a:pPr lvl="1">
              <a:defRPr/>
            </a:pPr>
            <a:r>
              <a:rPr/>
              <a:t>Discussion with teachers to agree the courses participating in pilots - wk 9-11 /HAN, Karelia </a:t>
            </a:r>
            <a:endParaRPr/>
          </a:p>
          <a:p>
            <a:pPr lvl="2">
              <a:defRPr/>
            </a:pPr>
            <a:r>
              <a:rPr/>
              <a:t>Defining the CLIL elements for pilots</a:t>
            </a:r>
            <a:endParaRPr/>
          </a:p>
          <a:p>
            <a:pPr lvl="1">
              <a:defRPr/>
            </a:pPr>
            <a:r>
              <a:rPr/>
              <a:t>List of CLIL elements for pilots on the basis of research /Victor provides wk 10</a:t>
            </a:r>
            <a:endParaRPr/>
          </a:p>
          <a:p>
            <a:pPr>
              <a:defRPr/>
            </a:pPr>
            <a:r>
              <a:rPr/>
              <a:t>Meetings</a:t>
            </a:r>
            <a:endParaRPr/>
          </a:p>
          <a:p>
            <a:pPr lvl="1">
              <a:defRPr/>
            </a:pPr>
            <a:r>
              <a:rPr/>
              <a:t>Joint online meeting with all the partners (wk 13-14)</a:t>
            </a:r>
            <a:endParaRPr/>
          </a:p>
          <a:p>
            <a:pPr lvl="1">
              <a:defRPr/>
            </a:pPr>
            <a:r>
              <a:rPr/>
              <a:t>Preparation for training week on 13th April 2023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70053325" name="Title 1"/>
          <p:cNvSpPr>
            <a:spLocks noGrp="1"/>
          </p:cNvSpPr>
          <p:nvPr>
            <p:ph type="ctrTitle"/>
          </p:nvPr>
        </p:nvSpPr>
        <p:spPr bwMode="auto">
          <a:xfrm>
            <a:off x="1523999" y="1122363"/>
            <a:ext cx="9144000" cy="2387599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/>
              <a:t>Pilot implementation plan</a:t>
            </a:r>
            <a:endParaRPr/>
          </a:p>
        </p:txBody>
      </p:sp>
      <p:sp>
        <p:nvSpPr>
          <p:cNvPr id="1226794627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3999" y="3602037"/>
            <a:ext cx="9144000" cy="165576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/>
              <a:t>WP3 Project meeting 31.3.2023</a:t>
            </a:r>
            <a:endParaRPr/>
          </a:p>
          <a:p>
            <a:pPr>
              <a:defRPr/>
            </a:pPr>
            <a:r>
              <a:rPr/>
              <a:t>All parties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08810400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i-FI"/>
              <a:t>WP3: </a:t>
            </a:r>
            <a:r>
              <a:rPr lang="fi-FI"/>
              <a:t>pilots</a:t>
            </a:r>
            <a:br>
              <a:rPr lang="fi-FI"/>
            </a:br>
            <a:r>
              <a:rPr lang="fi-FI" sz="3200"/>
              <a:t>CLIL4ALL</a:t>
            </a:r>
            <a:endParaRPr/>
          </a:p>
        </p:txBody>
      </p:sp>
      <p:sp>
        <p:nvSpPr>
          <p:cNvPr id="116185262" name="Content Placeholder 2"/>
          <p:cNvSpPr>
            <a:spLocks noGrp="1"/>
          </p:cNvSpPr>
          <p:nvPr>
            <p:ph idx="1"/>
          </p:nvPr>
        </p:nvSpPr>
        <p:spPr bwMode="auto">
          <a:xfrm>
            <a:off x="493678" y="1825624"/>
            <a:ext cx="5536480" cy="43513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i-FI" sz="28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Agenda</a:t>
            </a:r>
            <a:endParaRPr/>
          </a:p>
          <a:p>
            <a:pPr lvl="1">
              <a:defRPr/>
            </a:pPr>
            <a:r>
              <a:rPr lang="fi-FI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Pilot</a:t>
            </a:r>
            <a:r>
              <a:rPr lang="fi-FI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 </a:t>
            </a:r>
            <a:r>
              <a:rPr lang="fi-FI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development</a:t>
            </a:r>
            <a:r>
              <a:rPr lang="fi-FI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: status </a:t>
            </a:r>
            <a:r>
              <a:rPr lang="fi-FI">
                <a:latin typeface="Calibri"/>
                <a:ea typeface="Arial"/>
                <a:cs typeface="Arial"/>
              </a:rPr>
              <a:t>update</a:t>
            </a:r>
            <a:r>
              <a:rPr lang="fi-FI">
                <a:latin typeface="Calibri"/>
                <a:ea typeface="Arial"/>
                <a:cs typeface="Arial"/>
              </a:rPr>
              <a:t> on </a:t>
            </a:r>
            <a:r>
              <a:rPr lang="fi-FI">
                <a:latin typeface="Calibri"/>
                <a:ea typeface="Arial"/>
                <a:cs typeface="Arial"/>
              </a:rPr>
              <a:t>the</a:t>
            </a:r>
            <a:r>
              <a:rPr lang="fi-FI">
                <a:latin typeface="Calibri"/>
                <a:ea typeface="Arial"/>
                <a:cs typeface="Arial"/>
              </a:rPr>
              <a:t> </a:t>
            </a:r>
            <a:r>
              <a:rPr lang="fi-FI">
                <a:latin typeface="Calibri"/>
                <a:ea typeface="Arial"/>
                <a:cs typeface="Arial"/>
              </a:rPr>
              <a:t>progress</a:t>
            </a:r>
            <a:endParaRPr lang="fi-FI">
              <a:latin typeface="Calibri"/>
              <a:ea typeface="Arial"/>
              <a:cs typeface="Arial"/>
            </a:endParaRPr>
          </a:p>
          <a:p>
            <a:pPr lvl="1">
              <a:defRPr/>
            </a:pPr>
            <a:r>
              <a:rPr lang="fi-FI">
                <a:latin typeface="Calibri"/>
                <a:ea typeface="Arial"/>
                <a:cs typeface="Arial"/>
              </a:rPr>
              <a:t>Pilot</a:t>
            </a:r>
            <a:r>
              <a:rPr lang="fi-FI">
                <a:latin typeface="Calibri"/>
                <a:ea typeface="Arial"/>
                <a:cs typeface="Arial"/>
              </a:rPr>
              <a:t> </a:t>
            </a:r>
            <a:r>
              <a:rPr lang="fi-FI">
                <a:latin typeface="Calibri"/>
                <a:ea typeface="Arial"/>
                <a:cs typeface="Arial"/>
              </a:rPr>
              <a:t>implementation</a:t>
            </a:r>
            <a:r>
              <a:rPr lang="fi-FI">
                <a:latin typeface="Calibri"/>
                <a:ea typeface="Arial"/>
                <a:cs typeface="Arial"/>
              </a:rPr>
              <a:t> </a:t>
            </a:r>
            <a:r>
              <a:rPr lang="fi-FI">
                <a:latin typeface="Calibri"/>
                <a:ea typeface="Arial"/>
                <a:cs typeface="Arial"/>
              </a:rPr>
              <a:t>plan</a:t>
            </a:r>
            <a:endParaRPr lang="fi-FI">
              <a:latin typeface="Calibri"/>
              <a:ea typeface="Arial"/>
              <a:cs typeface="Arial"/>
            </a:endParaRPr>
          </a:p>
          <a:p>
            <a:pPr lvl="1">
              <a:defRPr/>
            </a:pPr>
            <a:r>
              <a:rPr lang="fi-FI">
                <a:latin typeface="Calibri"/>
                <a:ea typeface="Arial"/>
                <a:cs typeface="Arial"/>
              </a:rPr>
              <a:t>Expected</a:t>
            </a:r>
            <a:r>
              <a:rPr lang="fi-FI">
                <a:latin typeface="Calibri"/>
                <a:ea typeface="Arial"/>
                <a:cs typeface="Arial"/>
              </a:rPr>
              <a:t> output </a:t>
            </a:r>
            <a:r>
              <a:rPr lang="fi-FI">
                <a:latin typeface="Calibri"/>
                <a:ea typeface="Arial"/>
                <a:cs typeface="Arial"/>
              </a:rPr>
              <a:t>from</a:t>
            </a:r>
            <a:r>
              <a:rPr lang="fi-FI">
                <a:latin typeface="Calibri"/>
                <a:ea typeface="Arial"/>
                <a:cs typeface="Arial"/>
              </a:rPr>
              <a:t> </a:t>
            </a:r>
            <a:r>
              <a:rPr lang="fi-FI">
                <a:latin typeface="Calibri"/>
                <a:ea typeface="Arial"/>
                <a:cs typeface="Arial"/>
              </a:rPr>
              <a:t>the</a:t>
            </a:r>
            <a:r>
              <a:rPr lang="fi-FI">
                <a:latin typeface="Calibri"/>
                <a:ea typeface="Arial"/>
                <a:cs typeface="Arial"/>
              </a:rPr>
              <a:t> </a:t>
            </a:r>
            <a:r>
              <a:rPr lang="fi-FI">
                <a:latin typeface="Calibri"/>
                <a:ea typeface="Arial"/>
                <a:cs typeface="Arial"/>
              </a:rPr>
              <a:t>pilots</a:t>
            </a:r>
            <a:endParaRPr lang="fi-FI">
              <a:latin typeface="Calibri"/>
              <a:ea typeface="Arial"/>
              <a:cs typeface="Arial"/>
            </a:endParaRPr>
          </a:p>
          <a:p>
            <a:pPr lvl="1">
              <a:defRPr/>
            </a:pPr>
            <a:r>
              <a:rPr lang="fi-FI">
                <a:latin typeface="Calibri"/>
                <a:ea typeface="Arial"/>
                <a:cs typeface="Arial"/>
              </a:rPr>
              <a:t>Open </a:t>
            </a:r>
            <a:r>
              <a:rPr lang="fi-FI">
                <a:latin typeface="Calibri"/>
                <a:ea typeface="Arial"/>
                <a:cs typeface="Arial"/>
              </a:rPr>
              <a:t>issues</a:t>
            </a:r>
            <a:r>
              <a:rPr lang="fi-FI">
                <a:latin typeface="Calibri"/>
                <a:ea typeface="Arial"/>
                <a:cs typeface="Arial"/>
              </a:rPr>
              <a:t>, </a:t>
            </a:r>
            <a:r>
              <a:rPr lang="fi-FI">
                <a:latin typeface="Calibri"/>
                <a:ea typeface="Arial"/>
                <a:cs typeface="Arial"/>
              </a:rPr>
              <a:t>comments</a:t>
            </a:r>
            <a:endParaRPr lang="fi-FI">
              <a:latin typeface="Calibri"/>
              <a:ea typeface="Arial"/>
              <a:cs typeface="Arial"/>
            </a:endParaRPr>
          </a:p>
          <a:p>
            <a:pPr lvl="1">
              <a:defRPr/>
            </a:pPr>
            <a:r>
              <a:rPr lang="fi-FI"/>
              <a:t>Preparation</a:t>
            </a:r>
            <a:r>
              <a:rPr lang="fi-FI"/>
              <a:t> for HAN WP3 workshop on </a:t>
            </a:r>
            <a:r>
              <a:rPr lang="fi-FI"/>
              <a:t>Monday</a:t>
            </a:r>
            <a:r>
              <a:rPr lang="fi-FI"/>
              <a:t> 24.4.2023</a:t>
            </a:r>
            <a:endParaRPr/>
          </a:p>
        </p:txBody>
      </p:sp>
      <p:sp>
        <p:nvSpPr>
          <p:cNvPr id="1992310642" name="TextBox 1992310641"/>
          <p:cNvSpPr txBox="1"/>
          <p:nvPr/>
        </p:nvSpPr>
        <p:spPr bwMode="auto">
          <a:xfrm>
            <a:off x="315158" y="6434440"/>
            <a:ext cx="6627110" cy="304834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>
              <a:defRPr/>
            </a:pPr>
            <a:r>
              <a:rPr sz="1400" u="sng">
                <a:solidFill>
                  <a:schemeClr val="hlink"/>
                </a:solidFill>
                <a:hlinkClick r:id="rId2" tooltip="https://clilmatters.com/clil-wheel-10-parameters-posters/"/>
              </a:rPr>
              <a:t>https://clilmatters.com/clil-wheel-10-parameters-posters/</a:t>
            </a:r>
            <a:endParaRPr sz="1400"/>
          </a:p>
        </p:txBody>
      </p:sp>
      <p:pic>
        <p:nvPicPr>
          <p:cNvPr id="1352432581" name="Picture 1352432580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6095999" y="4537"/>
            <a:ext cx="6054477" cy="685858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609416357" name="Content Placeholder 3"/>
          <p:cNvGraphicFramePr>
            <a:graphicFrameLocks xmlns:a="http://schemas.openxmlformats.org/drawingml/2006/main" noGrp="1"/>
          </p:cNvGraphicFramePr>
          <p:nvPr>
            <p:ph idx="1"/>
          </p:nvPr>
        </p:nvGraphicFramePr>
        <p:xfrm>
          <a:off x="4530806" y="2072080"/>
          <a:ext cx="5947794" cy="3819655"/>
          <a:chOff x="0" y="0"/>
          <a:chExt cx="5947794" cy="38196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5" r:qs="rId6" r:cs="rId4"/>
          </a:graphicData>
        </a:graphic>
      </p:graphicFrame>
      <p:sp>
        <p:nvSpPr>
          <p:cNvPr id="1586920460" name="Rectangle 4"/>
          <p:cNvSpPr/>
          <p:nvPr/>
        </p:nvSpPr>
        <p:spPr bwMode="auto">
          <a:xfrm>
            <a:off x="5529414" y="5981349"/>
            <a:ext cx="4043493" cy="38139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i-FI"/>
              <a:t>Teaching strategies</a:t>
            </a:r>
            <a:endParaRPr/>
          </a:p>
        </p:txBody>
      </p:sp>
      <p:sp>
        <p:nvSpPr>
          <p:cNvPr id="799151447" name="Rectangle 5"/>
          <p:cNvSpPr/>
          <p:nvPr/>
        </p:nvSpPr>
        <p:spPr bwMode="auto">
          <a:xfrm>
            <a:off x="5503930" y="1681623"/>
            <a:ext cx="3967992" cy="30958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i-FI"/>
              <a:t>Learning strategies</a:t>
            </a:r>
            <a:endParaRPr/>
          </a:p>
        </p:txBody>
      </p:sp>
      <p:sp>
        <p:nvSpPr>
          <p:cNvPr id="1917761742" name="Rectangle 6"/>
          <p:cNvSpPr/>
          <p:nvPr/>
        </p:nvSpPr>
        <p:spPr bwMode="auto">
          <a:xfrm>
            <a:off x="5529414" y="6362742"/>
            <a:ext cx="4043493" cy="38139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i-FI"/>
              <a:t>Team Teaching model</a:t>
            </a:r>
            <a:endParaRPr/>
          </a:p>
        </p:txBody>
      </p:sp>
      <p:sp>
        <p:nvSpPr>
          <p:cNvPr id="99221717" name="Isosceles Triangle 7"/>
          <p:cNvSpPr/>
          <p:nvPr/>
        </p:nvSpPr>
        <p:spPr bwMode="auto">
          <a:xfrm>
            <a:off x="4778282" y="237645"/>
            <a:ext cx="5419288" cy="1387765"/>
          </a:xfrm>
          <a:prstGeom prst="triangle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i-FI" sz="2800"/>
              <a:t>House of CLIL</a:t>
            </a:r>
            <a:endParaRPr/>
          </a:p>
        </p:txBody>
      </p:sp>
      <p:sp>
        <p:nvSpPr>
          <p:cNvPr id="978615328" name="Speech Bubble: Rectangle 8"/>
          <p:cNvSpPr/>
          <p:nvPr/>
        </p:nvSpPr>
        <p:spPr bwMode="auto">
          <a:xfrm>
            <a:off x="1750484" y="2626904"/>
            <a:ext cx="2989293" cy="1216454"/>
          </a:xfrm>
          <a:prstGeom prst="wedgeRectCallout">
            <a:avLst>
              <a:gd name="adj1" fmla="val 86816"/>
              <a:gd name="adj2" fmla="val -40383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i-FI">
                <a:solidFill>
                  <a:schemeClr val="accent1">
                    <a:lumMod val="50000"/>
                  </a:schemeClr>
                </a:solidFill>
              </a:rPr>
              <a:t>Discussions, 1to1 w/ teacher, problem solving, analyzing, comparing, persuasion, expressing opinions…</a:t>
            </a:r>
            <a:endParaRPr/>
          </a:p>
        </p:txBody>
      </p:sp>
      <p:sp>
        <p:nvSpPr>
          <p:cNvPr id="821962711" name="Speech Bubble: Rectangle 9"/>
          <p:cNvSpPr/>
          <p:nvPr/>
        </p:nvSpPr>
        <p:spPr bwMode="auto">
          <a:xfrm>
            <a:off x="9813020" y="3218684"/>
            <a:ext cx="2348917" cy="1249349"/>
          </a:xfrm>
          <a:prstGeom prst="wedgeRectCallout">
            <a:avLst>
              <a:gd name="adj1" fmla="val -60923"/>
              <a:gd name="adj2" fmla="val -65121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i-FI">
                <a:solidFill>
                  <a:schemeClr val="accent1">
                    <a:lumMod val="50000"/>
                  </a:schemeClr>
                </a:solidFill>
              </a:rPr>
              <a:t>Negotiations, simulations, case debates, games, role plays…</a:t>
            </a:r>
            <a:endParaRPr/>
          </a:p>
        </p:txBody>
      </p:sp>
      <p:sp>
        <p:nvSpPr>
          <p:cNvPr id="1762595180" name="Speech Bubble: Rectangle 10"/>
          <p:cNvSpPr/>
          <p:nvPr/>
        </p:nvSpPr>
        <p:spPr bwMode="auto">
          <a:xfrm>
            <a:off x="707109" y="5972264"/>
            <a:ext cx="3103927" cy="629174"/>
          </a:xfrm>
          <a:prstGeom prst="wedgeRectCallout">
            <a:avLst>
              <a:gd name="adj1" fmla="val 99978"/>
              <a:gd name="adj2" fmla="val 37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i-FI"/>
              <a:t>How to teach in a team? How to jointly evaluate/assess?</a:t>
            </a:r>
            <a:endParaRPr/>
          </a:p>
        </p:txBody>
      </p:sp>
      <p:sp>
        <p:nvSpPr>
          <p:cNvPr id="466019234" name="Speech Bubble: Rectangle 11"/>
          <p:cNvSpPr/>
          <p:nvPr/>
        </p:nvSpPr>
        <p:spPr bwMode="auto">
          <a:xfrm>
            <a:off x="9816516" y="1246769"/>
            <a:ext cx="2348917" cy="1654162"/>
          </a:xfrm>
          <a:prstGeom prst="wedgeRectCallout">
            <a:avLst>
              <a:gd name="adj1" fmla="val -70131"/>
              <a:gd name="adj2" fmla="val -10820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i-FI">
                <a:solidFill>
                  <a:schemeClr val="accent1">
                    <a:lumMod val="50000"/>
                  </a:schemeClr>
                </a:solidFill>
              </a:rPr>
              <a:t>Comprehension strategies, e.g. minutes, mind maps, classifying information, tables, graphs, visualisations…</a:t>
            </a:r>
            <a:endParaRPr/>
          </a:p>
        </p:txBody>
      </p:sp>
      <p:sp>
        <p:nvSpPr>
          <p:cNvPr id="717149917" name="TextBox 12"/>
          <p:cNvSpPr txBox="1"/>
          <p:nvPr/>
        </p:nvSpPr>
        <p:spPr bwMode="auto">
          <a:xfrm>
            <a:off x="342900" y="1625409"/>
            <a:ext cx="4848259" cy="365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/>
          </a:p>
        </p:txBody>
      </p:sp>
      <p:sp>
        <p:nvSpPr>
          <p:cNvPr id="297932480" name="Speech Bubble: Rectangle 10"/>
          <p:cNvSpPr/>
          <p:nvPr/>
        </p:nvSpPr>
        <p:spPr bwMode="auto">
          <a:xfrm>
            <a:off x="416381" y="1490460"/>
            <a:ext cx="3394655" cy="1001493"/>
          </a:xfrm>
          <a:prstGeom prst="wedgeRectCallout">
            <a:avLst>
              <a:gd name="adj1" fmla="val 104743"/>
              <a:gd name="adj2" fmla="val -7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i-FI"/>
              <a:t>What can be considered as targeted learning outcomes? How to follow up and measure?</a:t>
            </a:r>
            <a:endParaRPr/>
          </a:p>
        </p:txBody>
      </p:sp>
      <p:sp>
        <p:nvSpPr>
          <p:cNvPr id="2144010718" name="Title 1"/>
          <p:cNvSpPr>
            <a:spLocks noGrp="1"/>
          </p:cNvSpPr>
          <p:nvPr>
            <p:ph type="title"/>
          </p:nvPr>
        </p:nvSpPr>
        <p:spPr bwMode="auto">
          <a:xfrm>
            <a:off x="629174" y="164896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fi-FI"/>
              <a:t>Step 1 Defining CLIL elements</a:t>
            </a:r>
            <a:endParaRPr/>
          </a:p>
        </p:txBody>
      </p:sp>
      <p:sp>
        <p:nvSpPr>
          <p:cNvPr id="2" name="TextBox 1"/>
          <p:cNvSpPr txBox="1"/>
          <p:nvPr/>
        </p:nvSpPr>
        <p:spPr bwMode="auto">
          <a:xfrm>
            <a:off x="245270" y="4087517"/>
            <a:ext cx="3736876" cy="1754326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i-FI" b="1"/>
              <a:t>Task</a:t>
            </a:r>
            <a:r>
              <a:rPr lang="fi-FI" b="1"/>
              <a:t> for WP3 team:</a:t>
            </a:r>
            <a:endParaRPr/>
          </a:p>
          <a:p>
            <a:pPr>
              <a:defRPr/>
            </a:pPr>
            <a:r>
              <a:rPr lang="fi-FI"/>
              <a:t>We</a:t>
            </a:r>
            <a:r>
              <a:rPr lang="fi-FI"/>
              <a:t> </a:t>
            </a:r>
            <a:r>
              <a:rPr lang="fi-FI"/>
              <a:t>need</a:t>
            </a:r>
            <a:r>
              <a:rPr lang="fi-FI"/>
              <a:t> to </a:t>
            </a:r>
            <a:r>
              <a:rPr lang="fi-FI"/>
              <a:t>categorise</a:t>
            </a:r>
            <a:r>
              <a:rPr lang="fi-FI"/>
              <a:t> </a:t>
            </a:r>
            <a:r>
              <a:rPr lang="fi-FI"/>
              <a:t>the</a:t>
            </a:r>
            <a:r>
              <a:rPr lang="fi-FI"/>
              <a:t> CLIL </a:t>
            </a:r>
            <a:r>
              <a:rPr lang="fi-FI"/>
              <a:t>elements</a:t>
            </a:r>
            <a:r>
              <a:rPr lang="fi-FI"/>
              <a:t> to </a:t>
            </a:r>
            <a:r>
              <a:rPr lang="fi-FI"/>
              <a:t>upper</a:t>
            </a:r>
            <a:r>
              <a:rPr lang="fi-FI"/>
              <a:t> </a:t>
            </a:r>
            <a:r>
              <a:rPr lang="fi-FI"/>
              <a:t>categories</a:t>
            </a:r>
            <a:r>
              <a:rPr lang="fi-FI"/>
              <a:t> to </a:t>
            </a:r>
            <a:r>
              <a:rPr lang="fi-FI"/>
              <a:t>be</a:t>
            </a:r>
            <a:r>
              <a:rPr lang="fi-FI"/>
              <a:t> </a:t>
            </a:r>
            <a:r>
              <a:rPr lang="fi-FI"/>
              <a:t>able</a:t>
            </a:r>
            <a:r>
              <a:rPr lang="fi-FI"/>
              <a:t> to </a:t>
            </a:r>
            <a:r>
              <a:rPr lang="fi-FI"/>
              <a:t>analyse</a:t>
            </a:r>
            <a:r>
              <a:rPr lang="fi-FI"/>
              <a:t> </a:t>
            </a:r>
            <a:r>
              <a:rPr lang="fi-FI"/>
              <a:t>the</a:t>
            </a:r>
            <a:r>
              <a:rPr lang="fi-FI"/>
              <a:t> data and to </a:t>
            </a:r>
            <a:r>
              <a:rPr lang="fi-FI"/>
              <a:t>build</a:t>
            </a:r>
            <a:r>
              <a:rPr lang="fi-FI"/>
              <a:t> </a:t>
            </a:r>
            <a:r>
              <a:rPr lang="fi-FI"/>
              <a:t>feasible</a:t>
            </a:r>
            <a:r>
              <a:rPr lang="fi-FI"/>
              <a:t> </a:t>
            </a:r>
            <a:r>
              <a:rPr lang="fi-FI"/>
              <a:t>model</a:t>
            </a:r>
            <a:r>
              <a:rPr lang="fi-FI"/>
              <a:t> for </a:t>
            </a:r>
            <a:r>
              <a:rPr lang="fi-FI"/>
              <a:t>assignments</a:t>
            </a:r>
            <a:r>
              <a:rPr lang="fi-FI"/>
              <a:t> and </a:t>
            </a:r>
            <a:r>
              <a:rPr lang="fi-FI"/>
              <a:t>assessments</a:t>
            </a:r>
            <a:r>
              <a:rPr lang="fi-FI"/>
              <a:t>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87096792" name="Titl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815975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 fontScale="90000"/>
          </a:bodyPr>
          <a:lstStyle/>
          <a:p>
            <a:pPr>
              <a:defRPr/>
            </a:pPr>
            <a:r>
              <a:rPr lang="fi-FI"/>
              <a:t>Step 2: Defining piloting framework</a:t>
            </a:r>
            <a:br>
              <a:rPr lang="fi-FI"/>
            </a:br>
            <a:r>
              <a:rPr lang="fi-FI"/>
              <a:t>Different pilot implementations in WP3</a:t>
            </a:r>
            <a:endParaRPr/>
          </a:p>
        </p:txBody>
      </p:sp>
      <p:sp>
        <p:nvSpPr>
          <p:cNvPr id="1071547616" name="Content Placeholder 2"/>
          <p:cNvSpPr>
            <a:spLocks noGrp="1"/>
          </p:cNvSpPr>
          <p:nvPr>
            <p:ph idx="1"/>
          </p:nvPr>
        </p:nvSpPr>
        <p:spPr bwMode="auto">
          <a:xfrm>
            <a:off x="838198" y="1323973"/>
            <a:ext cx="11180549" cy="5485387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 fontScale="65000" lnSpcReduction="20000"/>
          </a:bodyPr>
          <a:lstStyle/>
          <a:p>
            <a:pPr marL="0" indent="0">
              <a:buNone/>
              <a:defRPr/>
            </a:pPr>
            <a:r>
              <a:rPr lang="fi-FI" sz="4800"/>
              <a:t>Autumn 2023</a:t>
            </a:r>
            <a:endParaRPr sz="4800"/>
          </a:p>
          <a:p>
            <a:pPr>
              <a:defRPr/>
            </a:pPr>
            <a:r>
              <a:rPr lang="fi-FI" sz="4800"/>
              <a:t>Type 1: Light CLIL</a:t>
            </a:r>
            <a:endParaRPr sz="4800"/>
          </a:p>
          <a:p>
            <a:pPr lvl="1">
              <a:defRPr/>
            </a:pPr>
            <a:r>
              <a:rPr lang="fi-FI" sz="2800"/>
              <a:t>Pilots run independently in Karelia and HAN</a:t>
            </a:r>
            <a:endParaRPr sz="2800"/>
          </a:p>
          <a:p>
            <a:pPr lvl="1">
              <a:defRPr/>
            </a:pPr>
            <a:r>
              <a:rPr lang="fi-FI" sz="2800"/>
              <a:t>Different assignments in use (to test different CLIL elements)</a:t>
            </a:r>
            <a:endParaRPr sz="2800"/>
          </a:p>
          <a:p>
            <a:pPr lvl="1">
              <a:defRPr/>
            </a:pPr>
            <a:r>
              <a:rPr lang="fi-FI" sz="2800"/>
              <a:t>Feedback collected (students, teachers) for research</a:t>
            </a:r>
            <a:endParaRPr/>
          </a:p>
          <a:p>
            <a:pPr>
              <a:defRPr/>
            </a:pPr>
            <a:r>
              <a:rPr lang="fi-FI" sz="4800" b="1"/>
              <a:t>Type 2: semi-attached CLIL</a:t>
            </a:r>
            <a:endParaRPr sz="4800" b="1"/>
          </a:p>
          <a:p>
            <a:pPr lvl="1">
              <a:defRPr/>
            </a:pPr>
            <a:r>
              <a:rPr lang="fi-FI" sz="2800"/>
              <a:t>Assignments and evaluation designed together, different elements of CLIL are tested</a:t>
            </a:r>
            <a:endParaRPr/>
          </a:p>
          <a:p>
            <a:pPr lvl="1">
              <a:defRPr/>
            </a:pPr>
            <a:r>
              <a:rPr lang="fi-FI" sz="2800"/>
              <a:t>Implementations done separately in both partners Karelia &amp; HAN, Karelia piloting team teaching model</a:t>
            </a:r>
            <a:endParaRPr sz="2800"/>
          </a:p>
          <a:p>
            <a:pPr lvl="1">
              <a:defRPr/>
            </a:pPr>
            <a:r>
              <a:rPr lang="fi-FI" sz="2800"/>
              <a:t>Feedback collected (students, teachers) for research</a:t>
            </a:r>
            <a:endParaRPr/>
          </a:p>
          <a:p>
            <a:pPr>
              <a:defRPr/>
            </a:pPr>
            <a:r>
              <a:rPr lang="fi-FI" sz="4800" b="1"/>
              <a:t>Type 3: Collaboration pilot</a:t>
            </a:r>
            <a:endParaRPr b="1"/>
          </a:p>
          <a:p>
            <a:pPr lvl="1">
              <a:defRPr/>
            </a:pPr>
            <a:r>
              <a:rPr lang="fi-FI" sz="2800"/>
              <a:t>One jointly implemented course with some joint activities together (students have a chance to interact and speak English)</a:t>
            </a:r>
            <a:endParaRPr sz="2800"/>
          </a:p>
          <a:p>
            <a:pPr lvl="1">
              <a:defRPr/>
            </a:pPr>
            <a:r>
              <a:rPr lang="fi-FI" sz="2800" b="1"/>
              <a:t>Project Management course</a:t>
            </a:r>
            <a:r>
              <a:rPr lang="fi-FI" sz="2800"/>
              <a:t>? English and contents teachers involved from both UAS’s?</a:t>
            </a:r>
            <a:endParaRPr sz="2800"/>
          </a:p>
          <a:p>
            <a:pPr lvl="1">
              <a:defRPr/>
            </a:pPr>
            <a:r>
              <a:rPr lang="fi-FI" sz="2800"/>
              <a:t>Feedback collected (students for learning and teachers for implementation?) for research</a:t>
            </a:r>
            <a:endParaRPr/>
          </a:p>
          <a:p>
            <a:pPr marL="0" indent="0">
              <a:buNone/>
              <a:defRPr/>
            </a:pPr>
            <a:r>
              <a:rPr lang="fi-FI" sz="4800"/>
              <a:t>2024-2025</a:t>
            </a:r>
            <a:endParaRPr sz="4800"/>
          </a:p>
          <a:p>
            <a:pPr>
              <a:defRPr/>
            </a:pPr>
            <a:r>
              <a:rPr lang="fi-FI" sz="4800"/>
              <a:t>Type 4: Blended Intensive programme</a:t>
            </a:r>
            <a:endParaRPr/>
          </a:p>
          <a:p>
            <a:pPr lvl="1">
              <a:defRPr/>
            </a:pPr>
            <a:r>
              <a:rPr lang="fi-FI" sz="2800"/>
              <a:t>BIP 1 &amp; 2</a:t>
            </a:r>
            <a:endParaRPr sz="2800"/>
          </a:p>
          <a:p>
            <a:pPr marL="457200" lvl="1" indent="0">
              <a:buNone/>
              <a:defRPr/>
            </a:pPr>
            <a:endParaRPr lang="fi-FI"/>
          </a:p>
          <a:p>
            <a:pPr lvl="1">
              <a:defRPr/>
            </a:pPr>
            <a:endParaRPr lang="fi-FI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37512747" name="Title 1"/>
          <p:cNvSpPr>
            <a:spLocks noGrp="1"/>
          </p:cNvSpPr>
          <p:nvPr>
            <p:ph type="title"/>
          </p:nvPr>
        </p:nvSpPr>
        <p:spPr bwMode="auto">
          <a:xfrm>
            <a:off x="486964" y="29158"/>
            <a:ext cx="10675970" cy="544284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 fontScale="90000"/>
          </a:bodyPr>
          <a:lstStyle/>
          <a:p>
            <a:pPr>
              <a:defRPr/>
            </a:pPr>
            <a:r>
              <a:rPr lang="fi-FI" sz="2600" b="0" i="0" u="none" strike="noStrike" cap="none" spc="0">
                <a:solidFill>
                  <a:schemeClr val="tx1"/>
                </a:solidFill>
                <a:latin typeface="Calibri Light"/>
                <a:ea typeface="Arial"/>
                <a:cs typeface="Arial"/>
              </a:rPr>
              <a:t>Step 3: Determining pilots, timing and teachers: Karelia UAS pilots for autumn 2023</a:t>
            </a:r>
            <a:endParaRPr sz="2600"/>
          </a:p>
        </p:txBody>
      </p:sp>
      <p:sp>
        <p:nvSpPr>
          <p:cNvPr id="607887926" name="Content Placeholder 2"/>
          <p:cNvSpPr>
            <a:spLocks noGrp="1"/>
          </p:cNvSpPr>
          <p:nvPr>
            <p:ph idx="1"/>
          </p:nvPr>
        </p:nvSpPr>
        <p:spPr bwMode="auto">
          <a:xfrm>
            <a:off x="589018" y="5790995"/>
            <a:ext cx="10825846" cy="887546"/>
          </a:xfrm>
        </p:spPr>
        <p:txBody>
          <a:bodyPr/>
          <a:lstStyle/>
          <a:p>
            <a:pPr>
              <a:defRPr/>
            </a:pPr>
            <a:endParaRPr/>
          </a:p>
        </p:txBody>
      </p:sp>
      <p:graphicFrame>
        <p:nvGraphicFramePr>
          <p:cNvPr id="1012770177" name="Table 1012770176"/>
          <p:cNvGraphicFramePr>
            <a:graphicFrameLocks xmlns:a="http://schemas.openxmlformats.org/drawingml/2006/main"/>
          </p:cNvGraphicFramePr>
          <p:nvPr/>
        </p:nvGraphicFramePr>
        <p:xfrm>
          <a:off x="176938" y="573442"/>
          <a:ext cx="11859502" cy="6156498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{E4ED5A30-008B-4C54-C5C3-8D4B4E6B3D68}</a:tableStyleId>
              </a:tblPr>
              <a:tblGrid>
                <a:gridCol w="1064656"/>
                <a:gridCol w="2895344"/>
                <a:gridCol w="2160000"/>
                <a:gridCol w="3752273"/>
                <a:gridCol w="1987229"/>
              </a:tblGrid>
              <a:tr h="475410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Period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Topics (Courses)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i-FI" sz="1800" b="1" i="0" u="none" strike="noStrike" cap="none" spc="0">
                          <a:solidFill>
                            <a:schemeClr val="lt1"/>
                          </a:solidFill>
                          <a:latin typeface="Calibri"/>
                          <a:ea typeface="Arial"/>
                          <a:cs typeface="Arial"/>
                        </a:rPr>
                        <a:t>Teachers (in pilots)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CLIL elements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CLIL type</a:t>
                      </a:r>
                      <a:endParaRPr/>
                    </a:p>
                  </a:txBody>
                  <a:tcPr/>
                </a:tc>
              </a:tr>
              <a:tr h="2480688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Oct-Dec 2023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8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Project Management (3 ECTS) &amp; Intercultural Communication (2 ECTS) &amp; Academic Communication (3 ECTS) ~ 40-50 IB 1st year students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Varpumaria Jeskanen</a:t>
                      </a:r>
                      <a:endParaRPr/>
                    </a:p>
                    <a:p>
                      <a:pPr>
                        <a:defRPr/>
                      </a:pPr>
                      <a:r>
                        <a:rPr/>
                        <a:t>Kirsi-Marja Toivanen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4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Terminology for Project mgmt (Conceptual &amp; language scaffolding: strategies and techniques), Presentations/Pitches of project proposals </a:t>
                      </a:r>
                      <a:r>
                        <a:rPr lang="fi-FI" sz="1400" b="0" i="0" u="none" strike="noStrike" cap="none" spc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 (Speaking &amp; listening, Q&amp;A)</a:t>
                      </a:r>
                      <a:r>
                        <a:rPr sz="14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, teamwork in multicultural environment and interaction (project team meeting), minutes (writing, summarising and paraphrasing, thinking)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i-FI" sz="1800" b="0" i="0" u="none" strike="noStrike" cap="none" spc="0">
                          <a:solidFill>
                            <a:schemeClr val="dk1"/>
                          </a:solidFill>
                          <a:latin typeface="Calibri"/>
                          <a:ea typeface="Arial"/>
                          <a:cs typeface="Arial"/>
                        </a:rPr>
                        <a:t>CLIL type 2 &amp; 3:</a:t>
                      </a:r>
                      <a:r>
                        <a:rPr/>
                        <a:t> </a:t>
                      </a:r>
                      <a:endParaRPr/>
                    </a:p>
                    <a:p>
                      <a:pPr>
                        <a:defRPr/>
                      </a:pPr>
                      <a:r>
                        <a:rPr sz="1600"/>
                        <a:t>Integration with HAN for students pitches and student feedback for the joint activities?</a:t>
                      </a:r>
                      <a:endParaRPr/>
                    </a:p>
                  </a:txBody>
                  <a:tcPr/>
                </a:tc>
              </a:tr>
              <a:tr h="1133484">
                <a:tc>
                  <a:txBody>
                    <a:bodyPr/>
                    <a:p>
                      <a:pPr>
                        <a:defRPr/>
                      </a:pPr>
                      <a:r>
                        <a:rPr sz="1800" b="0" i="1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Oct-Dec 2023?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i-FI" sz="1800" b="0" i="0" u="none" strike="noStrike" cap="none" spc="0">
                          <a:solidFill>
                            <a:schemeClr val="dk1"/>
                          </a:solidFill>
                          <a:latin typeface="Calibri"/>
                          <a:ea typeface="Arial"/>
                          <a:cs typeface="Arial"/>
                        </a:rPr>
                        <a:t>Digital Technology Essentials (5 ECTS) &amp; Working in International Teams (2 ECTS) (</a:t>
                      </a:r>
                      <a:r>
                        <a:rPr lang="fi-FI" sz="1800" b="0" i="1" u="none" strike="noStrike" cap="none" spc="0">
                          <a:solidFill>
                            <a:schemeClr val="dk1"/>
                          </a:solidFill>
                          <a:latin typeface="Calibri"/>
                          <a:ea typeface="Arial"/>
                          <a:cs typeface="Arial"/>
                        </a:rPr>
                        <a:t>NEW courses</a:t>
                      </a:r>
                      <a:r>
                        <a:rPr lang="fi-FI" sz="1800" b="0" i="0" u="none" strike="noStrike" cap="none" spc="0">
                          <a:solidFill>
                            <a:schemeClr val="dk1"/>
                          </a:solidFill>
                          <a:latin typeface="Calibri"/>
                          <a:ea typeface="Arial"/>
                          <a:cs typeface="Arial"/>
                        </a:rPr>
                        <a:t>) ~ 60 ICT 1st year students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Seppo Nevalainen</a:t>
                      </a:r>
                      <a:endParaRPr/>
                    </a:p>
                    <a:p>
                      <a:pPr>
                        <a:defRPr/>
                      </a:pPr>
                      <a:r>
                        <a:rPr/>
                        <a:t>Heidi Vartiainen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4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Terminology for ICT through group discussions (Conceptual scaffolding: strategies and techniques), </a:t>
                      </a:r>
                      <a:r>
                        <a:rPr lang="fi-FI" sz="1400" b="0" i="0" u="none" strike="noStrike" cap="none" spc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Reflective learning diary (Developing subject-specific literacies and disciplinary languages, The use of teaching portfolios), workshops and small-group assignments (Intercultural competence in CLIL lessons, Cooperative and collaborative techniques)</a:t>
                      </a:r>
                      <a:r>
                        <a:rPr sz="14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.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i-FI" sz="1800" b="0" i="0" u="none" strike="noStrike" cap="none" spc="0">
                          <a:solidFill>
                            <a:schemeClr val="dk1"/>
                          </a:solidFill>
                          <a:latin typeface="Calibri"/>
                          <a:ea typeface="Arial"/>
                          <a:cs typeface="Arial"/>
                        </a:rPr>
                        <a:t>CLIL type 1?</a:t>
                      </a:r>
                      <a:endParaRPr sz="1800"/>
                    </a:p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</a:tr>
              <a:tr h="1133484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Sep-Oct 2023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Technical Sales and Bidding 3 ECTS </a:t>
                      </a:r>
                      <a:r>
                        <a:rPr sz="18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~ 30 students, IM 2nd year students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i-FI" sz="1800" b="0" i="0" u="none" strike="noStrike" cap="none" spc="0">
                          <a:solidFill>
                            <a:schemeClr val="dk1"/>
                          </a:solidFill>
                          <a:latin typeface="Calibri"/>
                          <a:ea typeface="Arial"/>
                          <a:cs typeface="Arial"/>
                        </a:rPr>
                        <a:t>Heidi Vartiainen</a:t>
                      </a:r>
                      <a:endParaRPr lang="fi-FI" sz="1800" b="0" i="0" u="none" strike="noStrike" cap="none" spc="0">
                        <a:solidFill>
                          <a:schemeClr val="dk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defRPr/>
                      </a:pPr>
                      <a:r>
                        <a:rPr lang="fi-FI" sz="1800" b="0" i="0" u="none" strike="noStrike" cap="none" spc="0">
                          <a:solidFill>
                            <a:schemeClr val="dk1"/>
                          </a:solidFill>
                          <a:latin typeface="Calibri"/>
                          <a:ea typeface="Arial"/>
                          <a:cs typeface="Arial"/>
                        </a:rPr>
                        <a:t>Varpumaria Jeskanen</a:t>
                      </a:r>
                      <a:endParaRPr sz="1800"/>
                    </a:p>
                    <a:p>
                      <a:pPr>
                        <a:defRPr/>
                      </a:pPr>
                      <a:r>
                        <a:rPr/>
                        <a:t>Hamid El Ouatki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sz="14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Negotiation simulation (argumentation, communication), sales documentation (writing, thinking), Terminology for sales (Conceptual scaffolding: strategies and techniques)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CLIL type 1 or 2?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73241123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Output from the pilots</a:t>
            </a:r>
            <a:endParaRPr/>
          </a:p>
        </p:txBody>
      </p:sp>
      <p:sp>
        <p:nvSpPr>
          <p:cNvPr id="5" name="TextBox 4"/>
          <p:cNvSpPr txBox="1"/>
          <p:nvPr/>
        </p:nvSpPr>
        <p:spPr bwMode="auto">
          <a:xfrm>
            <a:off x="122704" y="4115475"/>
            <a:ext cx="3038917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i-FI" sz="2800"/>
              <a:t>Student</a:t>
            </a:r>
            <a:r>
              <a:rPr lang="fi-FI" sz="2800"/>
              <a:t> </a:t>
            </a:r>
            <a:r>
              <a:rPr lang="fi-FI" sz="2800"/>
              <a:t>surveys</a:t>
            </a:r>
            <a:endParaRPr lang="fi-FI" sz="2800"/>
          </a:p>
          <a:p>
            <a:pPr marL="285750" indent="-285750">
              <a:buFont typeface="Arial"/>
              <a:buChar char="•"/>
              <a:defRPr/>
            </a:pPr>
            <a:r>
              <a:rPr lang="fi-FI"/>
              <a:t>We</a:t>
            </a:r>
            <a:r>
              <a:rPr lang="fi-FI"/>
              <a:t> </a:t>
            </a:r>
            <a:r>
              <a:rPr lang="fi-FI"/>
              <a:t>could</a:t>
            </a:r>
            <a:r>
              <a:rPr lang="fi-FI"/>
              <a:t> </a:t>
            </a:r>
            <a:r>
              <a:rPr lang="fi-FI"/>
              <a:t>test</a:t>
            </a:r>
            <a:r>
              <a:rPr lang="fi-FI"/>
              <a:t> </a:t>
            </a:r>
            <a:r>
              <a:rPr lang="fi-FI"/>
              <a:t>one</a:t>
            </a:r>
            <a:r>
              <a:rPr lang="fi-FI"/>
              <a:t> in </a:t>
            </a:r>
            <a:r>
              <a:rPr lang="fi-FI"/>
              <a:t>April</a:t>
            </a:r>
            <a:r>
              <a:rPr lang="fi-FI"/>
              <a:t> 2023 </a:t>
            </a:r>
            <a:r>
              <a:rPr lang="fi-FI"/>
              <a:t>concerning</a:t>
            </a:r>
            <a:r>
              <a:rPr lang="fi-FI"/>
              <a:t> feedback </a:t>
            </a:r>
            <a:r>
              <a:rPr lang="fi-FI"/>
              <a:t>discussion</a:t>
            </a:r>
            <a:endParaRPr lang="fi-FI"/>
          </a:p>
          <a:p>
            <a:pPr marL="285750" indent="-285750">
              <a:buFont typeface="Arial"/>
              <a:buChar char="•"/>
              <a:defRPr/>
            </a:pPr>
            <a:r>
              <a:rPr lang="fi-FI"/>
              <a:t>Surveyed</a:t>
            </a:r>
            <a:r>
              <a:rPr lang="fi-FI"/>
              <a:t> </a:t>
            </a:r>
            <a:r>
              <a:rPr lang="fi-FI"/>
              <a:t>elements</a:t>
            </a:r>
            <a:r>
              <a:rPr lang="fi-FI"/>
              <a:t> </a:t>
            </a:r>
            <a:r>
              <a:rPr lang="fi-FI"/>
              <a:t>should</a:t>
            </a:r>
            <a:r>
              <a:rPr lang="fi-FI"/>
              <a:t> </a:t>
            </a:r>
            <a:r>
              <a:rPr lang="fi-FI"/>
              <a:t>be</a:t>
            </a:r>
            <a:r>
              <a:rPr lang="fi-FI"/>
              <a:t> </a:t>
            </a:r>
            <a:r>
              <a:rPr lang="fi-FI"/>
              <a:t>connected</a:t>
            </a:r>
            <a:r>
              <a:rPr lang="fi-FI"/>
              <a:t> to </a:t>
            </a:r>
            <a:r>
              <a:rPr lang="fi-FI"/>
              <a:t>piloted</a:t>
            </a:r>
            <a:r>
              <a:rPr lang="fi-FI"/>
              <a:t> CLIL </a:t>
            </a:r>
            <a:r>
              <a:rPr lang="fi-FI"/>
              <a:t>elements</a:t>
            </a:r>
            <a:r>
              <a:rPr lang="fi-FI"/>
              <a:t> and </a:t>
            </a:r>
            <a:r>
              <a:rPr lang="fi-FI"/>
              <a:t>learning</a:t>
            </a:r>
            <a:r>
              <a:rPr lang="fi-FI"/>
              <a:t> </a:t>
            </a:r>
            <a:r>
              <a:rPr lang="fi-FI"/>
              <a:t>experiences</a:t>
            </a:r>
            <a:r>
              <a:rPr lang="fi-FI"/>
              <a:t> </a:t>
            </a:r>
            <a:endParaRPr/>
          </a:p>
          <a:p>
            <a:pPr marL="285750" indent="-285750">
              <a:buFont typeface="Arial"/>
              <a:buChar char="•"/>
              <a:defRPr/>
            </a:pPr>
            <a:r>
              <a:rPr lang="fi-FI"/>
              <a:t>Survey</a:t>
            </a:r>
            <a:r>
              <a:rPr lang="fi-FI"/>
              <a:t> on Team </a:t>
            </a:r>
            <a:r>
              <a:rPr lang="fi-FI"/>
              <a:t>teaching</a:t>
            </a:r>
            <a:r>
              <a:rPr lang="fi-FI"/>
              <a:t>?</a:t>
            </a:r>
            <a:endParaRPr/>
          </a:p>
        </p:txBody>
      </p:sp>
      <p:sp>
        <p:nvSpPr>
          <p:cNvPr id="6" name="Arrow: Curved Left 5"/>
          <p:cNvSpPr/>
          <p:nvPr/>
        </p:nvSpPr>
        <p:spPr bwMode="auto">
          <a:xfrm rot="12733597">
            <a:off x="1320936" y="2631071"/>
            <a:ext cx="492393" cy="1466039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i-FI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 bwMode="auto">
          <a:xfrm>
            <a:off x="3625736" y="2038047"/>
            <a:ext cx="37873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i-FI" sz="2800"/>
              <a:t>Assessment</a:t>
            </a:r>
            <a:r>
              <a:rPr lang="fi-FI" sz="2800"/>
              <a:t> </a:t>
            </a:r>
            <a:r>
              <a:rPr lang="fi-FI" sz="2800"/>
              <a:t>criteria</a:t>
            </a:r>
            <a:endParaRPr lang="fi-FI" sz="2800"/>
          </a:p>
          <a:p>
            <a:pPr>
              <a:defRPr/>
            </a:pPr>
            <a:r>
              <a:rPr lang="fi-FI" sz="2000"/>
              <a:t>* </a:t>
            </a:r>
            <a:r>
              <a:rPr lang="fi-FI" sz="2000"/>
              <a:t>Templates</a:t>
            </a:r>
            <a:r>
              <a:rPr lang="fi-FI" sz="2000"/>
              <a:t> </a:t>
            </a:r>
            <a:r>
              <a:rPr lang="fi-FI" sz="2000"/>
              <a:t>linked</a:t>
            </a:r>
            <a:r>
              <a:rPr lang="fi-FI" sz="2000"/>
              <a:t> to </a:t>
            </a:r>
            <a:r>
              <a:rPr lang="fi-FI" sz="2000"/>
              <a:t>assignments</a:t>
            </a:r>
            <a:r>
              <a:rPr lang="fi-FI" sz="2000"/>
              <a:t> </a:t>
            </a:r>
            <a:endParaRPr/>
          </a:p>
        </p:txBody>
      </p:sp>
      <p:sp>
        <p:nvSpPr>
          <p:cNvPr id="10" name="Arrow: Curved Left 9"/>
          <p:cNvSpPr/>
          <p:nvPr/>
        </p:nvSpPr>
        <p:spPr bwMode="auto">
          <a:xfrm rot="16199998">
            <a:off x="3195186" y="1058827"/>
            <a:ext cx="492393" cy="1466039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i-FI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 bwMode="auto">
          <a:xfrm>
            <a:off x="464567" y="2025614"/>
            <a:ext cx="3960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i-FI" sz="2800"/>
              <a:t>CLIL </a:t>
            </a:r>
            <a:r>
              <a:rPr lang="fi-FI" sz="2800"/>
              <a:t>elements</a:t>
            </a:r>
            <a:endParaRPr lang="fi-FI" sz="2800"/>
          </a:p>
          <a:p>
            <a:pPr>
              <a:defRPr/>
            </a:pPr>
            <a:r>
              <a:rPr lang="fi-FI" sz="2000"/>
              <a:t>*</a:t>
            </a:r>
            <a:r>
              <a:rPr lang="fi-FI" sz="2000"/>
              <a:t>Assignment</a:t>
            </a:r>
            <a:r>
              <a:rPr lang="fi-FI" sz="2000"/>
              <a:t> </a:t>
            </a:r>
            <a:r>
              <a:rPr lang="fi-FI" sz="2000"/>
              <a:t>descriptions</a:t>
            </a:r>
            <a:endParaRPr lang="fi-FI" sz="2000"/>
          </a:p>
        </p:txBody>
      </p:sp>
      <p:sp>
        <p:nvSpPr>
          <p:cNvPr id="12" name="Arrow: Curved Left 11"/>
          <p:cNvSpPr/>
          <p:nvPr/>
        </p:nvSpPr>
        <p:spPr bwMode="auto">
          <a:xfrm rot="16199998">
            <a:off x="7025774" y="1030459"/>
            <a:ext cx="492393" cy="1466039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i-FI">
              <a:solidFill>
                <a:schemeClr val="tx1"/>
              </a:solidFill>
            </a:endParaRPr>
          </a:p>
        </p:txBody>
      </p:sp>
      <p:sp>
        <p:nvSpPr>
          <p:cNvPr id="13" name="Arrow: Curved Left 12"/>
          <p:cNvSpPr/>
          <p:nvPr/>
        </p:nvSpPr>
        <p:spPr bwMode="auto">
          <a:xfrm rot="19822644">
            <a:off x="10344797" y="2658509"/>
            <a:ext cx="492393" cy="1466039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i-FI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 bwMode="auto">
          <a:xfrm>
            <a:off x="7688067" y="2006872"/>
            <a:ext cx="37873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i-FI" sz="2800"/>
              <a:t>Team </a:t>
            </a:r>
            <a:r>
              <a:rPr lang="fi-FI" sz="2800"/>
              <a:t>teaching</a:t>
            </a:r>
            <a:r>
              <a:rPr lang="fi-FI" sz="2800"/>
              <a:t> </a:t>
            </a:r>
            <a:r>
              <a:rPr lang="fi-FI" sz="2800"/>
              <a:t>model</a:t>
            </a:r>
            <a:endParaRPr lang="fi-FI" sz="2800"/>
          </a:p>
          <a:p>
            <a:pPr>
              <a:defRPr/>
            </a:pPr>
            <a:r>
              <a:rPr lang="fi-FI" sz="2000"/>
              <a:t>* </a:t>
            </a:r>
            <a:r>
              <a:rPr lang="fi-FI" sz="2000"/>
              <a:t>Use</a:t>
            </a:r>
            <a:r>
              <a:rPr lang="fi-FI" sz="2000"/>
              <a:t> case </a:t>
            </a:r>
            <a:r>
              <a:rPr lang="fi-FI" sz="2000"/>
              <a:t>descriptions</a:t>
            </a:r>
            <a:endParaRPr lang="fi-FI" sz="2000"/>
          </a:p>
        </p:txBody>
      </p:sp>
      <p:sp>
        <p:nvSpPr>
          <p:cNvPr id="15" name="TextBox 14"/>
          <p:cNvSpPr txBox="1"/>
          <p:nvPr/>
        </p:nvSpPr>
        <p:spPr bwMode="auto">
          <a:xfrm>
            <a:off x="9581763" y="4187906"/>
            <a:ext cx="261023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i-FI" sz="2800"/>
              <a:t>Teaching</a:t>
            </a:r>
            <a:r>
              <a:rPr lang="fi-FI" sz="2800"/>
              <a:t> </a:t>
            </a:r>
            <a:r>
              <a:rPr lang="fi-FI" sz="2800"/>
              <a:t>guide</a:t>
            </a:r>
            <a:endParaRPr lang="fi-FI" sz="2800"/>
          </a:p>
          <a:p>
            <a:pPr>
              <a:defRPr/>
            </a:pPr>
            <a:r>
              <a:rPr lang="fi-FI"/>
              <a:t>* Format and </a:t>
            </a:r>
            <a:r>
              <a:rPr lang="fi-FI"/>
              <a:t>content</a:t>
            </a:r>
            <a:r>
              <a:rPr lang="fi-FI"/>
              <a:t> to </a:t>
            </a:r>
            <a:r>
              <a:rPr lang="fi-FI"/>
              <a:t>be</a:t>
            </a:r>
            <a:r>
              <a:rPr lang="fi-FI"/>
              <a:t> </a:t>
            </a:r>
            <a:r>
              <a:rPr lang="fi-FI"/>
              <a:t>discussed</a:t>
            </a:r>
            <a:r>
              <a:rPr lang="fi-FI"/>
              <a:t> at HAN? </a:t>
            </a:r>
            <a:r>
              <a:rPr lang="fi-FI"/>
              <a:t>Connections</a:t>
            </a:r>
            <a:r>
              <a:rPr lang="fi-FI"/>
              <a:t> </a:t>
            </a:r>
            <a:r>
              <a:rPr lang="fi-FI"/>
              <a:t>with</a:t>
            </a:r>
            <a:r>
              <a:rPr lang="fi-FI"/>
              <a:t> WP1 and WP2 </a:t>
            </a:r>
            <a:r>
              <a:rPr lang="fi-FI"/>
              <a:t>outputs</a:t>
            </a:r>
            <a:r>
              <a:rPr lang="fi-FI"/>
              <a:t>?</a:t>
            </a:r>
            <a:endParaRPr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3238290" y="3172795"/>
            <a:ext cx="6203588" cy="34965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" name="TextBox 15"/>
          <p:cNvSpPr txBox="1"/>
          <p:nvPr/>
        </p:nvSpPr>
        <p:spPr bwMode="auto">
          <a:xfrm>
            <a:off x="3324364" y="6194469"/>
            <a:ext cx="590508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i-FI" sz="900" u="sng">
                <a:hlinkClick r:id="rId3" tooltip="https://manuelgross.blogspot.com/2017/05/los-factores-claves-de-la-diversidad-en.html"/>
              </a:rPr>
              <a:t>This</a:t>
            </a:r>
            <a:r>
              <a:rPr lang="fi-FI" sz="900" u="sng">
                <a:hlinkClick r:id="rId3" tooltip="https://manuelgross.blogspot.com/2017/05/los-factores-claves-de-la-diversidad-en.html"/>
              </a:rPr>
              <a:t> Photo</a:t>
            </a:r>
            <a:r>
              <a:rPr lang="fi-FI" sz="900"/>
              <a:t> </a:t>
            </a:r>
            <a:r>
              <a:rPr lang="fi-FI" sz="900"/>
              <a:t>by</a:t>
            </a:r>
            <a:r>
              <a:rPr lang="fi-FI" sz="900"/>
              <a:t> Unknown Author is </a:t>
            </a:r>
            <a:r>
              <a:rPr lang="fi-FI" sz="900"/>
              <a:t>licensed</a:t>
            </a:r>
            <a:r>
              <a:rPr lang="fi-FI" sz="900"/>
              <a:t> </a:t>
            </a:r>
            <a:r>
              <a:rPr lang="fi-FI" sz="900"/>
              <a:t>under</a:t>
            </a:r>
            <a:r>
              <a:rPr lang="fi-FI" sz="900"/>
              <a:t> </a:t>
            </a:r>
            <a:r>
              <a:rPr lang="fi-FI" sz="900" u="sng">
                <a:hlinkClick r:id="rId4" tooltip="https://creativecommons.org/licenses/by-nc-nd/3.0/"/>
              </a:rPr>
              <a:t>CC BY-NC-ND</a:t>
            </a:r>
            <a:endParaRPr lang="fi-FI" sz="9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i-FI"/>
              <a:t>CLIL elements</a:t>
            </a:r>
            <a:endParaRPr/>
          </a:p>
        </p:txBody>
      </p:sp>
      <p:graphicFrame>
        <p:nvGraphicFramePr>
          <p:cNvPr id="4" name="Content Placeholder 3"/>
          <p:cNvGraphicFramePr>
            <a:graphicFrameLocks xmlns:a="http://schemas.openxmlformats.org/drawingml/2006/main" noGrp="1"/>
          </p:cNvGraphicFramePr>
          <p:nvPr>
            <p:ph idx="1"/>
          </p:nvPr>
        </p:nvGraphicFramePr>
        <p:xfrm>
          <a:off x="4530806" y="2072080"/>
          <a:ext cx="5947794" cy="3819655"/>
          <a:chOff x="0" y="0"/>
          <a:chExt cx="5947794" cy="38196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5" r:qs="rId6" r:cs="rId4"/>
          </a:graphicData>
        </a:graphic>
      </p:graphicFrame>
      <p:sp>
        <p:nvSpPr>
          <p:cNvPr id="5" name="Rectangle 4"/>
          <p:cNvSpPr/>
          <p:nvPr/>
        </p:nvSpPr>
        <p:spPr bwMode="auto">
          <a:xfrm>
            <a:off x="5529414" y="5981349"/>
            <a:ext cx="4043493" cy="38139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i-FI"/>
              <a:t>Teaching strategies</a:t>
            </a:r>
            <a:endParaRPr/>
          </a:p>
        </p:txBody>
      </p:sp>
      <p:sp>
        <p:nvSpPr>
          <p:cNvPr id="6" name="Rectangle 5"/>
          <p:cNvSpPr/>
          <p:nvPr/>
        </p:nvSpPr>
        <p:spPr bwMode="auto">
          <a:xfrm>
            <a:off x="5503930" y="1681623"/>
            <a:ext cx="3967992" cy="30958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i-FI"/>
              <a:t>Learning strategies</a:t>
            </a:r>
            <a:endParaRPr/>
          </a:p>
        </p:txBody>
      </p:sp>
      <p:sp>
        <p:nvSpPr>
          <p:cNvPr id="7" name="Rectangle 6"/>
          <p:cNvSpPr/>
          <p:nvPr/>
        </p:nvSpPr>
        <p:spPr bwMode="auto">
          <a:xfrm>
            <a:off x="5529414" y="6362742"/>
            <a:ext cx="4043493" cy="38139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i-FI"/>
              <a:t>Team Teaching model</a:t>
            </a:r>
            <a:endParaRPr/>
          </a:p>
        </p:txBody>
      </p:sp>
      <p:sp>
        <p:nvSpPr>
          <p:cNvPr id="8" name="Isosceles Triangle 7"/>
          <p:cNvSpPr/>
          <p:nvPr/>
        </p:nvSpPr>
        <p:spPr bwMode="auto">
          <a:xfrm>
            <a:off x="4778282" y="237645"/>
            <a:ext cx="5419288" cy="1387765"/>
          </a:xfrm>
          <a:prstGeom prst="triangle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i-FI" sz="2800"/>
              <a:t>House of CLIL</a:t>
            </a:r>
            <a:endParaRPr/>
          </a:p>
        </p:txBody>
      </p:sp>
      <p:sp>
        <p:nvSpPr>
          <p:cNvPr id="9" name="Speech Bubble: Rectangle 8"/>
          <p:cNvSpPr/>
          <p:nvPr/>
        </p:nvSpPr>
        <p:spPr bwMode="auto">
          <a:xfrm>
            <a:off x="1750484" y="2626904"/>
            <a:ext cx="2989293" cy="1216454"/>
          </a:xfrm>
          <a:prstGeom prst="wedgeRectCallout">
            <a:avLst>
              <a:gd name="adj1" fmla="val 86816"/>
              <a:gd name="adj2" fmla="val -40383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i-FI">
                <a:solidFill>
                  <a:schemeClr val="accent1">
                    <a:lumMod val="50000"/>
                  </a:schemeClr>
                </a:solidFill>
              </a:rPr>
              <a:t>Discussions, 1to1 w/ teacher, problem solving, analyzing, comparing, persuasion, expressing opinions…</a:t>
            </a:r>
            <a:endParaRPr/>
          </a:p>
        </p:txBody>
      </p:sp>
      <p:sp>
        <p:nvSpPr>
          <p:cNvPr id="10" name="Speech Bubble: Rectangle 9"/>
          <p:cNvSpPr/>
          <p:nvPr/>
        </p:nvSpPr>
        <p:spPr bwMode="auto">
          <a:xfrm>
            <a:off x="9813020" y="3218684"/>
            <a:ext cx="2348917" cy="1249349"/>
          </a:xfrm>
          <a:prstGeom prst="wedgeRectCallout">
            <a:avLst>
              <a:gd name="adj1" fmla="val -60923"/>
              <a:gd name="adj2" fmla="val -65121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i-FI">
                <a:solidFill>
                  <a:schemeClr val="accent1">
                    <a:lumMod val="50000"/>
                  </a:schemeClr>
                </a:solidFill>
              </a:rPr>
              <a:t>Negotiations, simulations, case debates, games, role plays…</a:t>
            </a:r>
            <a:endParaRPr/>
          </a:p>
        </p:txBody>
      </p:sp>
      <p:sp>
        <p:nvSpPr>
          <p:cNvPr id="11" name="Speech Bubble: Rectangle 10"/>
          <p:cNvSpPr/>
          <p:nvPr/>
        </p:nvSpPr>
        <p:spPr bwMode="auto">
          <a:xfrm>
            <a:off x="629174" y="5857459"/>
            <a:ext cx="3103927" cy="629174"/>
          </a:xfrm>
          <a:prstGeom prst="wedgeRectCallout">
            <a:avLst>
              <a:gd name="adj1" fmla="val 99978"/>
              <a:gd name="adj2" fmla="val 37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i-FI"/>
              <a:t>How to teach in a team? How to jointly evaluate/assess?</a:t>
            </a:r>
            <a:endParaRPr/>
          </a:p>
        </p:txBody>
      </p:sp>
      <p:sp>
        <p:nvSpPr>
          <p:cNvPr id="12" name="Speech Bubble: Rectangle 11"/>
          <p:cNvSpPr/>
          <p:nvPr/>
        </p:nvSpPr>
        <p:spPr bwMode="auto">
          <a:xfrm>
            <a:off x="9816516" y="1246769"/>
            <a:ext cx="2348917" cy="1654162"/>
          </a:xfrm>
          <a:prstGeom prst="wedgeRectCallout">
            <a:avLst>
              <a:gd name="adj1" fmla="val -70131"/>
              <a:gd name="adj2" fmla="val -10820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i-FI">
                <a:solidFill>
                  <a:schemeClr val="accent1">
                    <a:lumMod val="50000"/>
                  </a:schemeClr>
                </a:solidFill>
              </a:rPr>
              <a:t>Comprehension strategies, e.g. minutes, mind maps, classifying information, tables, graphs, visualisations…</a:t>
            </a:r>
            <a:endParaRPr/>
          </a:p>
        </p:txBody>
      </p:sp>
      <p:sp>
        <p:nvSpPr>
          <p:cNvPr id="13" name="TextBox 12"/>
          <p:cNvSpPr txBox="1"/>
          <p:nvPr/>
        </p:nvSpPr>
        <p:spPr bwMode="auto">
          <a:xfrm>
            <a:off x="342900" y="1625409"/>
            <a:ext cx="4848259" cy="365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/>
          </a:p>
        </p:txBody>
      </p:sp>
      <p:sp>
        <p:nvSpPr>
          <p:cNvPr id="1212108771" name="Speech Bubble: Rectangle 10"/>
          <p:cNvSpPr/>
          <p:nvPr/>
        </p:nvSpPr>
        <p:spPr bwMode="auto">
          <a:xfrm>
            <a:off x="416381" y="1490460"/>
            <a:ext cx="3394655" cy="1001493"/>
          </a:xfrm>
          <a:prstGeom prst="wedgeRectCallout">
            <a:avLst>
              <a:gd name="adj1" fmla="val 104743"/>
              <a:gd name="adj2" fmla="val -7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i-FI"/>
              <a:t>What can be considered as targeted learning outcomes? How to follow up and measure?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37371838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Pilot implementation plan</a:t>
            </a:r>
            <a:endParaRPr/>
          </a:p>
        </p:txBody>
      </p:sp>
      <p:graphicFrame>
        <p:nvGraphicFramePr>
          <p:cNvPr id="2" name="Content Placeholder 1"/>
          <p:cNvGraphicFramePr>
            <a:graphicFrameLocks xmlns:a="http://schemas.openxmlformats.org/drawingml/2006/main" noGrp="1"/>
          </p:cNvGraphicFramePr>
          <p:nvPr>
            <p:ph idx="1"/>
          </p:nvPr>
        </p:nvGraphicFramePr>
        <p:xfrm>
          <a:off x="478768" y="1690688"/>
          <a:ext cx="11234464" cy="4915743"/>
          <a:chOff x="0" y="0"/>
          <a:chExt cx="11234464" cy="4915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5" r:qs="rId6" r:cs="rId4"/>
          </a:graphicData>
        </a:graphic>
      </p:graphicFrame>
      <p:sp>
        <p:nvSpPr>
          <p:cNvPr id="3" name="TextBox 2"/>
          <p:cNvSpPr txBox="1"/>
          <p:nvPr/>
        </p:nvSpPr>
        <p:spPr bwMode="auto">
          <a:xfrm>
            <a:off x="6442924" y="169068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i-FI"/>
              <a:t>May</a:t>
            </a:r>
            <a:r>
              <a:rPr lang="fi-FI"/>
              <a:t> &amp; August</a:t>
            </a:r>
            <a:endParaRPr/>
          </a:p>
        </p:txBody>
      </p:sp>
      <p:sp>
        <p:nvSpPr>
          <p:cNvPr id="6" name="TextBox 5"/>
          <p:cNvSpPr txBox="1"/>
          <p:nvPr/>
        </p:nvSpPr>
        <p:spPr bwMode="auto">
          <a:xfrm>
            <a:off x="3617742" y="169068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i-FI"/>
              <a:t>At HAN</a:t>
            </a:r>
            <a:endParaRPr/>
          </a:p>
        </p:txBody>
      </p:sp>
      <p:sp>
        <p:nvSpPr>
          <p:cNvPr id="7" name="TextBox 6"/>
          <p:cNvSpPr txBox="1"/>
          <p:nvPr/>
        </p:nvSpPr>
        <p:spPr bwMode="auto">
          <a:xfrm>
            <a:off x="792561" y="169068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i-FI"/>
              <a:t>April</a:t>
            </a:r>
            <a:endParaRPr lang="fi-FI"/>
          </a:p>
        </p:txBody>
      </p:sp>
      <p:sp>
        <p:nvSpPr>
          <p:cNvPr id="8" name="TextBox 7"/>
          <p:cNvSpPr txBox="1"/>
          <p:nvPr/>
        </p:nvSpPr>
        <p:spPr bwMode="auto">
          <a:xfrm>
            <a:off x="9212476" y="169068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i-FI"/>
              <a:t>Sep</a:t>
            </a:r>
            <a:r>
              <a:rPr lang="fi-FI"/>
              <a:t>-November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08810400" name="Title 1"/>
          <p:cNvSpPr>
            <a:spLocks noGrp="1"/>
          </p:cNvSpPr>
          <p:nvPr>
            <p:ph type="title"/>
          </p:nvPr>
        </p:nvSpPr>
        <p:spPr bwMode="auto">
          <a:xfrm>
            <a:off x="495325" y="349270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fi-FI"/>
              <a:t>WP3 Workshop at HAN</a:t>
            </a:r>
            <a:endParaRPr/>
          </a:p>
        </p:txBody>
      </p:sp>
      <p:sp>
        <p:nvSpPr>
          <p:cNvPr id="116185262" name="Content Placeholder 2"/>
          <p:cNvSpPr>
            <a:spLocks noGrp="1"/>
          </p:cNvSpPr>
          <p:nvPr>
            <p:ph idx="1"/>
          </p:nvPr>
        </p:nvSpPr>
        <p:spPr bwMode="auto">
          <a:xfrm>
            <a:off x="493678" y="1825624"/>
            <a:ext cx="5536480" cy="4683106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fi-FI" sz="28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Decisions</a:t>
            </a:r>
            <a:r>
              <a:rPr lang="fi-FI" sz="28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 to </a:t>
            </a:r>
            <a:r>
              <a:rPr lang="fi-FI" sz="28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take</a:t>
            </a:r>
            <a:r>
              <a:rPr lang="fi-FI" sz="28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 in </a:t>
            </a:r>
            <a:r>
              <a:rPr lang="fi-FI" sz="28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April</a:t>
            </a:r>
            <a:r>
              <a:rPr lang="fi-FI" sz="28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 2023 </a:t>
            </a:r>
            <a:endParaRPr sz="2800"/>
          </a:p>
          <a:p>
            <a:pPr lvl="1">
              <a:defRPr/>
            </a:pP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Which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 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elements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 to 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test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 in 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which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 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pilots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? How to 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categorise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 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them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?</a:t>
            </a:r>
            <a:endParaRPr/>
          </a:p>
          <a:p>
            <a:pPr lvl="1">
              <a:defRPr/>
            </a:pP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How 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do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 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we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 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collect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 data, 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what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 to 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collect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, 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where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 to 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store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 it, 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who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 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can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 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access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?</a:t>
            </a:r>
            <a:endParaRPr/>
          </a:p>
          <a:p>
            <a:pPr lvl="1">
              <a:defRPr/>
            </a:pPr>
            <a:r>
              <a:rPr lang="fi-FI">
                <a:latin typeface="Times New Roman"/>
                <a:cs typeface="Times New Roman"/>
              </a:rPr>
              <a:t>Plan for </a:t>
            </a:r>
            <a:r>
              <a:rPr lang="fi-FI">
                <a:latin typeface="Times New Roman"/>
                <a:cs typeface="Times New Roman"/>
              </a:rPr>
              <a:t>the</a:t>
            </a:r>
            <a:r>
              <a:rPr lang="fi-FI">
                <a:latin typeface="Times New Roman"/>
                <a:cs typeface="Times New Roman"/>
              </a:rPr>
              <a:t> WP3 workshop </a:t>
            </a:r>
            <a:r>
              <a:rPr lang="fi-FI">
                <a:latin typeface="Times New Roman"/>
                <a:cs typeface="Times New Roman"/>
              </a:rPr>
              <a:t>targets</a:t>
            </a:r>
            <a:r>
              <a:rPr lang="fi-FI">
                <a:latin typeface="Times New Roman"/>
                <a:cs typeface="Times New Roman"/>
              </a:rPr>
              <a:t> for </a:t>
            </a:r>
            <a:r>
              <a:rPr lang="fi-FI">
                <a:latin typeface="Times New Roman"/>
                <a:cs typeface="Times New Roman"/>
              </a:rPr>
              <a:t>Cordoba</a:t>
            </a:r>
            <a:r>
              <a:rPr lang="fi-FI">
                <a:latin typeface="Times New Roman"/>
                <a:cs typeface="Times New Roman"/>
              </a:rPr>
              <a:t> 8-10 November</a:t>
            </a:r>
            <a:endParaRPr lang="fi-FI" sz="2400" b="0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defRPr/>
            </a:pPr>
            <a:r>
              <a:rPr lang="fi-FI" b="0" i="0" u="none" strike="noStrike" cap="none" spc="0">
                <a:solidFill>
                  <a:schemeClr val="tx1"/>
                </a:solidFill>
                <a:latin typeface="Times New Roman"/>
                <a:cs typeface="Times New Roman"/>
              </a:rPr>
              <a:t>WP3 team </a:t>
            </a:r>
            <a:r>
              <a:rPr lang="fi-FI" b="0" i="0" u="none" strike="noStrike" cap="none" spc="0">
                <a:solidFill>
                  <a:schemeClr val="tx1"/>
                </a:solidFill>
                <a:latin typeface="Times New Roman"/>
                <a:cs typeface="Times New Roman"/>
              </a:rPr>
              <a:t>continues</a:t>
            </a:r>
            <a:r>
              <a:rPr lang="fi-FI" b="0" i="0" u="none" strike="noStrike" cap="none" spc="0">
                <a:solidFill>
                  <a:schemeClr val="tx1"/>
                </a:solidFill>
                <a:latin typeface="Times New Roman"/>
                <a:cs typeface="Times New Roman"/>
              </a:rPr>
              <a:t> in </a:t>
            </a:r>
            <a:r>
              <a:rPr lang="fi-FI" b="0" i="0" u="none" strike="noStrike" cap="none" spc="0">
                <a:solidFill>
                  <a:schemeClr val="tx1"/>
                </a:solidFill>
                <a:latin typeface="Times New Roman"/>
                <a:cs typeface="Times New Roman"/>
              </a:rPr>
              <a:t>May</a:t>
            </a:r>
            <a:r>
              <a:rPr lang="fi-FI" b="0" i="0" u="none" strike="noStrike" cap="none" spc="0">
                <a:solidFill>
                  <a:schemeClr val="tx1"/>
                </a:solidFill>
                <a:latin typeface="Times New Roman"/>
                <a:cs typeface="Times New Roman"/>
              </a:rPr>
              <a:t> 2023</a:t>
            </a:r>
            <a:endParaRPr/>
          </a:p>
          <a:p>
            <a:pPr lvl="1">
              <a:defRPr/>
            </a:pP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Team 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teaching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 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meeting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 to 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kick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 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off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 </a:t>
            </a:r>
            <a:r>
              <a:rPr lang="fi-FI">
                <a:latin typeface="Calibri"/>
                <a:ea typeface="Arial"/>
                <a:cs typeface="Arial"/>
              </a:rPr>
              <a:t>d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esigning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 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the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 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assignments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 and 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setting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 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assessment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 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criteria</a:t>
            </a:r>
            <a:endParaRPr lang="fi-FI" sz="2400" b="0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lvl="1">
              <a:defRPr/>
            </a:pP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Designing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 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survey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 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questions</a:t>
            </a:r>
            <a:endParaRPr lang="fi-FI" sz="2400" b="0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lvl="1">
              <a:defRPr/>
            </a:pP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Setting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 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deadlines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 and 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joint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 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meetings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 for 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autumn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 2023</a:t>
            </a:r>
            <a:endParaRPr sz="2800"/>
          </a:p>
          <a:p>
            <a:pPr>
              <a:defRPr/>
            </a:pPr>
            <a:endParaRPr/>
          </a:p>
        </p:txBody>
      </p:sp>
      <p:sp>
        <p:nvSpPr>
          <p:cNvPr id="1992310642" name="TextBox 1992310641"/>
          <p:cNvSpPr txBox="1"/>
          <p:nvPr/>
        </p:nvSpPr>
        <p:spPr bwMode="auto">
          <a:xfrm>
            <a:off x="315158" y="6434440"/>
            <a:ext cx="6627110" cy="304834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>
              <a:defRPr/>
            </a:pPr>
            <a:r>
              <a:rPr sz="1400" u="sng">
                <a:solidFill>
                  <a:schemeClr val="hlink"/>
                </a:solidFill>
                <a:hlinkClick r:id="rId2" tooltip="https://clilmatters.com/clil-wheel-10-parameters-posters/"/>
              </a:rPr>
              <a:t>https://clilmatters.com/clil-wheel-10-parameters-posters/</a:t>
            </a:r>
            <a:endParaRPr sz="1400"/>
          </a:p>
        </p:txBody>
      </p:sp>
      <p:pic>
        <p:nvPicPr>
          <p:cNvPr id="1352432581" name="Picture 1352432580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6095999" y="4537"/>
            <a:ext cx="6054477" cy="685858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00382647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CLIL WHEEL</a:t>
            </a:r>
            <a:endParaRPr/>
          </a:p>
        </p:txBody>
      </p:sp>
      <p:sp>
        <p:nvSpPr>
          <p:cNvPr id="2124677334" name="Content Placeholder 2"/>
          <p:cNvSpPr>
            <a:spLocks noGrp="1"/>
          </p:cNvSpPr>
          <p:nvPr>
            <p:ph idx="1"/>
          </p:nvPr>
        </p:nvSpPr>
        <p:spPr bwMode="auto">
          <a:xfrm>
            <a:off x="493678" y="1825624"/>
            <a:ext cx="5536480" cy="4351338"/>
          </a:xfrm>
        </p:spPr>
        <p:txBody>
          <a:bodyPr/>
          <a:lstStyle/>
          <a:p>
            <a:pPr>
              <a:defRPr/>
            </a:pPr>
            <a:r>
              <a:rPr lang="fi-FI" sz="28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Decisions to take on </a:t>
            </a:r>
            <a:endParaRPr sz="2800"/>
          </a:p>
          <a:p>
            <a:pPr lvl="1">
              <a:defRPr/>
            </a:pP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Which elements to test in which pilots? </a:t>
            </a:r>
            <a:endParaRPr lang="fi-FI" sz="2400" b="0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lvl="1">
              <a:defRPr/>
            </a:pP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What kind of assignments and evaluation do we use? </a:t>
            </a:r>
            <a:endParaRPr lang="fi-FI" sz="2400" b="0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lvl="1">
              <a:defRPr/>
            </a:pP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How do we collect data?</a:t>
            </a:r>
            <a:endParaRPr lang="fi-FI" sz="2400" b="0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lvl="1">
              <a:defRPr/>
            </a:pP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Timetables for designing and planning together + implementations?</a:t>
            </a:r>
            <a:endParaRPr sz="2800"/>
          </a:p>
          <a:p>
            <a:pPr>
              <a:defRPr/>
            </a:pPr>
            <a:endParaRPr/>
          </a:p>
        </p:txBody>
      </p:sp>
      <p:sp>
        <p:nvSpPr>
          <p:cNvPr id="817865010" name="TextBox 817865009"/>
          <p:cNvSpPr txBox="1"/>
          <p:nvPr/>
        </p:nvSpPr>
        <p:spPr bwMode="auto">
          <a:xfrm>
            <a:off x="315158" y="6434440"/>
            <a:ext cx="6627110" cy="304834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>
              <a:defRPr/>
            </a:pPr>
            <a:r>
              <a:rPr sz="1400" u="sng">
                <a:solidFill>
                  <a:schemeClr val="hlink"/>
                </a:solidFill>
                <a:hlinkClick r:id="rId2" tooltip="https://clilmatters.com/clil-wheel-10-parameters-posters/"/>
              </a:rPr>
              <a:t>https://clilmatters.com/clil-wheel-10-parameters-posters/</a:t>
            </a:r>
            <a:endParaRPr sz="1400"/>
          </a:p>
        </p:txBody>
      </p:sp>
      <p:pic>
        <p:nvPicPr>
          <p:cNvPr id="1636920863" name="Picture 1636920862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6095999" y="4537"/>
            <a:ext cx="6054477" cy="685858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815975"/>
          </a:xfrm>
        </p:spPr>
        <p:txBody>
          <a:bodyPr/>
          <a:lstStyle/>
          <a:p>
            <a:pPr>
              <a:defRPr/>
            </a:pPr>
            <a:r>
              <a:rPr lang="fi-FI"/>
              <a:t>Different pilot implementations in WP3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838198" y="1323973"/>
            <a:ext cx="11180549" cy="5485387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 fontScale="65000" lnSpcReduction="20000"/>
          </a:bodyPr>
          <a:lstStyle/>
          <a:p>
            <a:pPr marL="0" indent="0">
              <a:buNone/>
              <a:defRPr/>
            </a:pPr>
            <a:r>
              <a:rPr lang="fi-FI" sz="4800"/>
              <a:t>Autumn 2023</a:t>
            </a:r>
            <a:endParaRPr sz="4800"/>
          </a:p>
          <a:p>
            <a:pPr>
              <a:defRPr/>
            </a:pPr>
            <a:r>
              <a:rPr lang="fi-FI" sz="4800"/>
              <a:t>Type 1: Light CLIL</a:t>
            </a:r>
            <a:endParaRPr sz="4800"/>
          </a:p>
          <a:p>
            <a:pPr lvl="1">
              <a:defRPr/>
            </a:pPr>
            <a:r>
              <a:rPr lang="fi-FI" sz="2800"/>
              <a:t>Pilots run independently in Karelia and HAN</a:t>
            </a:r>
            <a:endParaRPr sz="2800"/>
          </a:p>
          <a:p>
            <a:pPr lvl="1">
              <a:defRPr/>
            </a:pPr>
            <a:r>
              <a:rPr lang="fi-FI" sz="2800"/>
              <a:t>Different assignments in use (to test different CLIL elements)</a:t>
            </a:r>
            <a:endParaRPr sz="2800"/>
          </a:p>
          <a:p>
            <a:pPr lvl="1">
              <a:defRPr/>
            </a:pPr>
            <a:r>
              <a:rPr lang="fi-FI" sz="2800"/>
              <a:t>Feedback collected (students, teachers) for research</a:t>
            </a:r>
            <a:endParaRPr/>
          </a:p>
          <a:p>
            <a:pPr>
              <a:defRPr/>
            </a:pPr>
            <a:r>
              <a:rPr lang="fi-FI" sz="4800"/>
              <a:t>Type 2: semi-attached CLIL</a:t>
            </a:r>
            <a:endParaRPr sz="4800"/>
          </a:p>
          <a:p>
            <a:pPr lvl="1">
              <a:defRPr/>
            </a:pPr>
            <a:r>
              <a:rPr lang="fi-FI" sz="2800"/>
              <a:t>Assignments and evaluation designed together, different elements of CLIL are tested</a:t>
            </a:r>
            <a:endParaRPr/>
          </a:p>
          <a:p>
            <a:pPr lvl="1">
              <a:defRPr/>
            </a:pPr>
            <a:r>
              <a:rPr lang="fi-FI" sz="2800"/>
              <a:t>Implementations done separately in both partners Karelia &amp; HAN, Karelia piloting team teaching model</a:t>
            </a:r>
            <a:endParaRPr sz="2800"/>
          </a:p>
          <a:p>
            <a:pPr lvl="1">
              <a:defRPr/>
            </a:pPr>
            <a:r>
              <a:rPr lang="fi-FI" sz="2800"/>
              <a:t>Feedback collected (students, teachers) for research</a:t>
            </a:r>
            <a:endParaRPr/>
          </a:p>
          <a:p>
            <a:pPr>
              <a:defRPr/>
            </a:pPr>
            <a:r>
              <a:rPr lang="fi-FI" sz="4800"/>
              <a:t>Type 3: Collaboration pilot</a:t>
            </a:r>
            <a:endParaRPr/>
          </a:p>
          <a:p>
            <a:pPr lvl="1">
              <a:defRPr/>
            </a:pPr>
            <a:r>
              <a:rPr lang="fi-FI" sz="2800"/>
              <a:t>One joint course with activities together (students have chance to interact and speak English)</a:t>
            </a:r>
            <a:endParaRPr sz="2800"/>
          </a:p>
          <a:p>
            <a:pPr lvl="1">
              <a:defRPr/>
            </a:pPr>
            <a:r>
              <a:rPr lang="fi-FI" sz="2800" b="1"/>
              <a:t>Project Management course</a:t>
            </a:r>
            <a:r>
              <a:rPr lang="fi-FI" sz="2800"/>
              <a:t>? English teachers involved from both UAS’s?</a:t>
            </a:r>
            <a:endParaRPr sz="2800"/>
          </a:p>
          <a:p>
            <a:pPr lvl="1">
              <a:defRPr/>
            </a:pPr>
            <a:r>
              <a:rPr lang="fi-FI" sz="2800"/>
              <a:t>Feedback collected (students, teachers) for research</a:t>
            </a:r>
            <a:endParaRPr/>
          </a:p>
          <a:p>
            <a:pPr marL="0" indent="0">
              <a:buNone/>
              <a:defRPr/>
            </a:pPr>
            <a:r>
              <a:rPr lang="fi-FI" sz="4800"/>
              <a:t>2024-2025</a:t>
            </a:r>
            <a:endParaRPr sz="4800"/>
          </a:p>
          <a:p>
            <a:pPr>
              <a:defRPr/>
            </a:pPr>
            <a:r>
              <a:rPr lang="fi-FI" sz="4800"/>
              <a:t>Type 4: Blended Intensive programme</a:t>
            </a:r>
            <a:endParaRPr/>
          </a:p>
          <a:p>
            <a:pPr lvl="1">
              <a:defRPr/>
            </a:pPr>
            <a:r>
              <a:rPr lang="fi-FI" sz="2800"/>
              <a:t>BIP 1 &amp; 2</a:t>
            </a:r>
            <a:endParaRPr sz="2800"/>
          </a:p>
          <a:p>
            <a:pPr marL="457200" lvl="1" indent="0">
              <a:buNone/>
              <a:defRPr/>
            </a:pPr>
            <a:endParaRPr lang="fi-FI"/>
          </a:p>
          <a:p>
            <a:pPr lvl="1">
              <a:defRPr/>
            </a:pPr>
            <a:endParaRPr lang="fi-FI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i-FI"/>
              <a:t>Piloting options in HAN -&gt; to be discussed at HAN</a:t>
            </a:r>
            <a:endParaRPr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472295" y="1690687"/>
            <a:ext cx="8659885" cy="48895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i-FI"/>
              <a:t>Next meeting of WP 3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fi-FI"/>
              <a:t>2.3.2023 at 11:30 Finnish time (HAN, Karelia, Cordoba)</a:t>
            </a:r>
            <a:endParaRPr/>
          </a:p>
          <a:p>
            <a:pPr>
              <a:defRPr/>
            </a:pPr>
            <a:r>
              <a:rPr lang="fi-FI"/>
              <a:t>Agenda:</a:t>
            </a:r>
            <a:endParaRPr/>
          </a:p>
          <a:p>
            <a:pPr lvl="1">
              <a:defRPr/>
            </a:pPr>
            <a:r>
              <a:rPr lang="fi-FI" sz="1800" b="1" i="0" u="none" strike="noStrike" cap="none" spc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Draft proposal of the workshop content</a:t>
            </a:r>
            <a:r>
              <a:rPr lang="fi-FI" sz="1800" b="0" i="0" u="none" strike="noStrike" cap="none" spc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s for WP 3 at HAN (+ estimate  for time) – Varpumaria prepares</a:t>
            </a:r>
            <a:endParaRPr sz="2200" b="0" i="0" u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lvl="1">
              <a:defRPr/>
            </a:pPr>
            <a:r>
              <a:rPr sz="1800" b="1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Follow up of progress: proposals for pilots</a:t>
            </a:r>
            <a:r>
              <a: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(courses, teaching model, CLIL elements involved, type of CLIL implementation 1-4 (see below)) – both HAN &amp; Karelia prepare</a:t>
            </a:r>
            <a:endParaRPr sz="2200" b="0" i="0" u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lvl="1">
              <a:defRPr/>
            </a:pPr>
            <a:r>
              <a:rPr sz="1800" b="1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Alignment with WP1</a:t>
            </a:r>
            <a:r>
              <a: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discussion of the pilot implementations, CLIL  elements and data collection with Cordoba – Victor can join</a:t>
            </a:r>
            <a:endParaRPr sz="2200" b="0" i="0" u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lvl="1">
              <a:defRPr/>
            </a:pPr>
            <a:r>
              <a: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Agreeing the </a:t>
            </a:r>
            <a:r>
              <a:rPr sz="1800" b="1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next steps </a:t>
            </a:r>
            <a:r>
              <a: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before HAN workshop,</a:t>
            </a:r>
            <a:r>
              <a:rPr sz="1800" b="1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scheduling meetings</a:t>
            </a:r>
            <a:r>
              <a:rPr lang="fi-FI" sz="2400" b="1"/>
              <a:t> </a:t>
            </a:r>
            <a:endParaRPr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38726420" name="Title 1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>
              <a:defRPr/>
            </a:pPr>
            <a:r>
              <a:rPr lang="fi-FI"/>
              <a:t>CLIL4ALL WP 3</a:t>
            </a:r>
            <a:endParaRPr/>
          </a:p>
        </p:txBody>
      </p:sp>
      <p:sp>
        <p:nvSpPr>
          <p:cNvPr id="563121447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3999" y="4367313"/>
            <a:ext cx="9144000" cy="1904999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/>
          </a:bodyPr>
          <a:lstStyle/>
          <a:p>
            <a:pPr>
              <a:defRPr/>
            </a:pPr>
            <a:r>
              <a:rPr lang="fi-FI"/>
              <a:t>Pilots autumn 2023</a:t>
            </a:r>
            <a:endParaRPr/>
          </a:p>
          <a:p>
            <a:pPr>
              <a:defRPr/>
            </a:pPr>
            <a:r>
              <a:rPr lang="fi-FI"/>
              <a:t>2. Planning meeting with Cordoba, HAN and Karelia at 2.3.2023</a:t>
            </a:r>
            <a:endParaRPr/>
          </a:p>
          <a:p>
            <a:pPr>
              <a:defRPr/>
            </a:pPr>
            <a:r>
              <a:rPr lang="fi-FI"/>
              <a:t>Participants: </a:t>
            </a: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Judith van de Looij, Stephan Plat (HAN)</a:t>
            </a:r>
            <a:endParaRPr sz="2400"/>
          </a:p>
          <a:p>
            <a:pPr>
              <a:defRPr/>
            </a:pPr>
            <a:r>
              <a:rPr lang="fi-FI" sz="24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Kirsi-Marja Toivanen,  Varpumaria Jeskanen (Karelia)</a:t>
            </a:r>
            <a:endParaRPr lang="fi-FI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6237384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i-FI" sz="4400" b="0" i="0" u="none" strike="noStrike" cap="none" spc="0">
                <a:solidFill>
                  <a:schemeClr val="tx1"/>
                </a:solidFill>
                <a:latin typeface="Calibri Light"/>
                <a:ea typeface="Arial"/>
                <a:cs typeface="Arial"/>
              </a:rPr>
              <a:t>Karelia UAS pilots, autumn 2023</a:t>
            </a:r>
            <a:endParaRPr sz="4400"/>
          </a:p>
        </p:txBody>
      </p:sp>
      <p:sp>
        <p:nvSpPr>
          <p:cNvPr id="1707702131" name="Content Placeholder 2"/>
          <p:cNvSpPr>
            <a:spLocks noGrp="1"/>
          </p:cNvSpPr>
          <p:nvPr>
            <p:ph idx="1"/>
          </p:nvPr>
        </p:nvSpPr>
        <p:spPr bwMode="auto">
          <a:xfrm>
            <a:off x="589019" y="5790996"/>
            <a:ext cx="10825847" cy="887547"/>
          </a:xfrm>
        </p:spPr>
        <p:txBody>
          <a:bodyPr/>
          <a:lstStyle/>
          <a:p>
            <a:pPr>
              <a:defRPr/>
            </a:pPr>
            <a:endParaRPr/>
          </a:p>
        </p:txBody>
      </p:sp>
      <p:graphicFrame>
        <p:nvGraphicFramePr>
          <p:cNvPr id="577180913" name="Table 577180912"/>
          <p:cNvGraphicFramePr>
            <a:graphicFrameLocks xmlns:a="http://schemas.openxmlformats.org/drawingml/2006/main"/>
          </p:cNvGraphicFramePr>
          <p:nvPr/>
        </p:nvGraphicFramePr>
        <p:xfrm>
          <a:off x="481654" y="1999844"/>
          <a:ext cx="11040579" cy="2374899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{E4ED5A30-008B-4C54-C5C3-8D4B4E6B3D68}</a:tableStyleId>
              </a:tblPr>
              <a:tblGrid>
                <a:gridCol w="1037302"/>
                <a:gridCol w="3394807"/>
                <a:gridCol w="2357505"/>
                <a:gridCol w="2829006"/>
                <a:gridCol w="1936171"/>
              </a:tblGrid>
              <a:tr h="365759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Period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Topics (Courses)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i-FI" sz="1800" b="1" i="0" u="none" strike="noStrike" cap="none" spc="0">
                          <a:solidFill>
                            <a:schemeClr val="lt1"/>
                          </a:solidFill>
                          <a:latin typeface="Calibri"/>
                          <a:ea typeface="Arial"/>
                          <a:cs typeface="Arial"/>
                        </a:rPr>
                        <a:t>Teachers (in pilots)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CLIL elements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CLIL type</a:t>
                      </a:r>
                      <a:endParaRPr/>
                    </a:p>
                  </a:txBody>
                  <a:tcPr/>
                </a:tc>
              </a:tr>
              <a:tr h="353059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Oct-Dec 2023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i-FI" sz="1800" b="0" i="0" u="none" strike="noStrike" cap="none" spc="0">
                          <a:solidFill>
                            <a:schemeClr val="dk1"/>
                          </a:solidFill>
                          <a:latin typeface="Calibri"/>
                          <a:ea typeface="Arial"/>
                          <a:cs typeface="Arial"/>
                        </a:rPr>
                        <a:t>Project Management (3 ECTS) &amp; Intercultural Communication (2 ECTS) and Academic Communiction (3 ECTS) ~ 40-50 students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Varpumaria Jeskanen</a:t>
                      </a:r>
                      <a:endParaRPr/>
                    </a:p>
                    <a:p>
                      <a:pPr>
                        <a:defRPr/>
                      </a:pPr>
                      <a:r>
                        <a:rPr/>
                        <a:t>Kirsi-Marja Toivanen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Speaking &amp; listening (Presentations/Pitches), teamwork in multicultural environment, Interaction (project meetings), minutes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i-FI" sz="1800" b="0" i="0" u="none" strike="noStrike" cap="none" spc="0">
                          <a:solidFill>
                            <a:schemeClr val="dk1"/>
                          </a:solidFill>
                          <a:latin typeface="Calibri"/>
                          <a:ea typeface="Arial"/>
                          <a:cs typeface="Arial"/>
                        </a:rPr>
                        <a:t>CLIL type 2 &amp; 3:</a:t>
                      </a:r>
                      <a:r>
                        <a:rPr/>
                        <a:t> </a:t>
                      </a:r>
                      <a:endParaRPr/>
                    </a:p>
                    <a:p>
                      <a:pPr>
                        <a:defRPr/>
                      </a:pPr>
                      <a:r>
                        <a:rPr/>
                        <a:t>Integration with HAN?</a:t>
                      </a:r>
                      <a:endParaRPr/>
                    </a:p>
                  </a:txBody>
                  <a:tcPr/>
                </a:tc>
              </a:tr>
              <a:tr h="365759"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i-FI" sz="1800" b="0" i="0" u="none" strike="noStrike" cap="none" spc="0">
                          <a:solidFill>
                            <a:schemeClr val="dk1"/>
                          </a:solidFill>
                          <a:latin typeface="Calibri"/>
                          <a:ea typeface="Arial"/>
                          <a:cs typeface="Arial"/>
                        </a:rPr>
                        <a:t>Digital Technology Essentials (5 ECTS) &amp; Working in International Teams (2 ECTS) (NEW courses)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Seppo Nevalainen</a:t>
                      </a:r>
                      <a:endParaRPr/>
                    </a:p>
                    <a:p>
                      <a:pPr>
                        <a:defRPr/>
                      </a:pPr>
                      <a:r>
                        <a:rPr/>
                        <a:t>Heidi Vartiainen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</a:tr>
              <a:tr h="365759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Sep-Oct 2023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Technical Sales and Bidding 3 ECTS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i-FI" sz="1800" b="0" i="0" u="none" strike="noStrike" cap="none" spc="0">
                          <a:solidFill>
                            <a:schemeClr val="dk1"/>
                          </a:solidFill>
                          <a:latin typeface="Calibri"/>
                          <a:ea typeface="Arial"/>
                          <a:cs typeface="Arial"/>
                        </a:rPr>
                        <a:t>Heidi Vartiainen</a:t>
                      </a:r>
                      <a:endParaRPr lang="fi-FI" sz="1800" b="0" i="0" u="none" strike="noStrike" cap="none" spc="0">
                        <a:solidFill>
                          <a:schemeClr val="dk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defRPr/>
                      </a:pPr>
                      <a:r>
                        <a:rPr lang="fi-FI" sz="1800" b="0" i="0" u="none" strike="noStrike" cap="none" spc="0">
                          <a:solidFill>
                            <a:schemeClr val="dk1"/>
                          </a:solidFill>
                          <a:latin typeface="Calibri"/>
                          <a:ea typeface="Arial"/>
                          <a:cs typeface="Arial"/>
                        </a:rPr>
                        <a:t>Varpumaria Jeskanen</a:t>
                      </a:r>
                      <a:endParaRPr sz="1800"/>
                    </a:p>
                    <a:p>
                      <a:pPr>
                        <a:defRPr/>
                      </a:pPr>
                      <a:r>
                        <a:rPr/>
                        <a:t>Hamid El Ouatki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Negotiation simulation, argumentation, sales documentation, vocabulary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CLIL type 1 or 2?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30643460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HAN UAS pilots, autumn 2023</a:t>
            </a:r>
            <a:endParaRPr/>
          </a:p>
        </p:txBody>
      </p:sp>
      <p:sp>
        <p:nvSpPr>
          <p:cNvPr id="1359497324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graphicFrame>
        <p:nvGraphicFramePr>
          <p:cNvPr id="1376985306" name="Table 577180912"/>
          <p:cNvGraphicFramePr>
            <a:graphicFrameLocks xmlns:a="http://schemas.openxmlformats.org/drawingml/2006/main"/>
          </p:cNvGraphicFramePr>
          <p:nvPr/>
        </p:nvGraphicFramePr>
        <p:xfrm>
          <a:off x="481653" y="1999842"/>
          <a:ext cx="11040579" cy="2374898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{5C22544A-7EE6-4342-B048-85BDC9FD1C3A}</a:tableStyleId>
              </a:tblPr>
              <a:tblGrid>
                <a:gridCol w="1037301"/>
                <a:gridCol w="3394806"/>
                <a:gridCol w="2357505"/>
                <a:gridCol w="2829006"/>
                <a:gridCol w="1936170"/>
              </a:tblGrid>
              <a:tr h="365759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Period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Topics (Courses)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i-FI" sz="1800" b="1" i="0" u="none" strike="noStrike" cap="none" spc="0">
                          <a:solidFill>
                            <a:schemeClr val="lt1"/>
                          </a:solidFill>
                          <a:latin typeface="Calibri"/>
                          <a:ea typeface="Arial"/>
                          <a:cs typeface="Arial"/>
                        </a:rPr>
                        <a:t>Teachers (in pilots)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CLIL elements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CLIL type</a:t>
                      </a:r>
                      <a:endParaRPr/>
                    </a:p>
                  </a:txBody>
                  <a:tcPr/>
                </a:tc>
              </a:tr>
              <a:tr h="353059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Sept-Dec 2023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Speaking &amp; listening (Presentations/Pitches), teamwork in multicultural environment, Interaction (project meetings), minutes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i-FI" sz="1800" b="0" i="0" u="none" strike="noStrike" cap="none" spc="0">
                          <a:solidFill>
                            <a:schemeClr val="dk1"/>
                          </a:solidFill>
                          <a:latin typeface="Calibri"/>
                          <a:ea typeface="Arial"/>
                          <a:cs typeface="Arial"/>
                        </a:rPr>
                        <a:t>CLIL type 2 &amp; 3:</a:t>
                      </a:r>
                      <a:r>
                        <a:rPr/>
                        <a:t> </a:t>
                      </a:r>
                      <a:endParaRPr/>
                    </a:p>
                    <a:p>
                      <a:pPr>
                        <a:defRPr/>
                      </a:pPr>
                      <a:r>
                        <a:rPr/>
                        <a:t>Integration with HAN?</a:t>
                      </a:r>
                      <a:endParaRPr/>
                    </a:p>
                  </a:txBody>
                  <a:tcPr/>
                </a:tc>
              </a:tr>
              <a:tr h="365759"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i-FI" sz="1800" b="0" i="0" u="none" strike="noStrike" cap="none" spc="0">
                          <a:solidFill>
                            <a:schemeClr val="dk1"/>
                          </a:solidFill>
                          <a:latin typeface="Calibri"/>
                          <a:ea typeface="Arial"/>
                          <a:cs typeface="Arial"/>
                        </a:rPr>
                        <a:t>Digital Technology Essentials (5 ECTS) &amp; Working in International Teams (2 ECTS) (NEW courses)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</a:tr>
              <a:tr h="365759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Sep-Oct 2023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Technical Sales and Bidding 3 ECTS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Negotiation simulation, argumentation, sales documentation, vocabulary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CLIL type 1 or 2?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ONLYOFFICE/7.3.3.49</Application>
  <DocSecurity>0</DocSecurity>
  <PresentationFormat>Widescreen</PresentationFormat>
  <Paragraphs>0</Paragraphs>
  <Slides>21</Slides>
  <Notes>21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Jeskanen Varpumaria</dc:creator>
  <cp:keywords/>
  <dc:description/>
  <dc:identifier/>
  <dc:language/>
  <cp:lastModifiedBy>O Donoghue, John Paul</cp:lastModifiedBy>
  <cp:revision>24</cp:revision>
  <dcterms:created xsi:type="dcterms:W3CDTF">2023-02-15T12:41:09Z</dcterms:created>
  <dcterms:modified xsi:type="dcterms:W3CDTF">2023-04-03T11:41:05Z</dcterms:modified>
  <cp:category/>
  <cp:contentStatus/>
  <cp:version/>
</cp:coreProperties>
</file>