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6" r:id="rId3"/>
    <p:sldId id="267" r:id="rId4"/>
    <p:sldId id="259" r:id="rId5"/>
    <p:sldId id="257" r:id="rId6"/>
    <p:sldId id="258" r:id="rId7"/>
    <p:sldId id="260" r:id="rId8"/>
    <p:sldId id="264" r:id="rId9"/>
    <p:sldId id="265" r:id="rId10"/>
    <p:sldId id="261" r:id="rId11"/>
    <p:sldId id="263" r:id="rId12"/>
    <p:sldId id="262"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O Donoghue" initials="JOD" lastIdx="1" clrIdx="0">
    <p:extLst>
      <p:ext uri="{19B8F6BF-5375-455C-9EA6-DF929625EA0E}">
        <p15:presenceInfo xmlns:p15="http://schemas.microsoft.com/office/powerpoint/2012/main" userId="1c18215cc04acab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9" d="100"/>
          <a:sy n="69" d="100"/>
        </p:scale>
        <p:origin x="5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O Donoghue" userId="1c18215cc04acabe" providerId="LiveId" clId="{DE6E0F16-16E0-4394-B243-AC54CEEE9FA0}"/>
    <pc:docChg chg="undo custSel addSld delSld modSld">
      <pc:chgData name="John O Donoghue" userId="1c18215cc04acabe" providerId="LiveId" clId="{DE6E0F16-16E0-4394-B243-AC54CEEE9FA0}" dt="2025-06-01T12:17:29.618" v="5922" actId="20577"/>
      <pc:docMkLst>
        <pc:docMk/>
      </pc:docMkLst>
      <pc:sldChg chg="modSp mod">
        <pc:chgData name="John O Donoghue" userId="1c18215cc04acabe" providerId="LiveId" clId="{DE6E0F16-16E0-4394-B243-AC54CEEE9FA0}" dt="2025-06-01T11:32:51.584" v="5147" actId="20577"/>
        <pc:sldMkLst>
          <pc:docMk/>
          <pc:sldMk cId="546207719" sldId="256"/>
        </pc:sldMkLst>
        <pc:spChg chg="mod">
          <ac:chgData name="John O Donoghue" userId="1c18215cc04acabe" providerId="LiveId" clId="{DE6E0F16-16E0-4394-B243-AC54CEEE9FA0}" dt="2025-06-01T11:32:51.584" v="5147" actId="20577"/>
          <ac:spMkLst>
            <pc:docMk/>
            <pc:sldMk cId="546207719" sldId="256"/>
            <ac:spMk id="2" creationId="{37749DC9-E683-421C-A845-E2A16C4C3905}"/>
          </ac:spMkLst>
        </pc:spChg>
        <pc:spChg chg="mod">
          <ac:chgData name="John O Donoghue" userId="1c18215cc04acabe" providerId="LiveId" clId="{DE6E0F16-16E0-4394-B243-AC54CEEE9FA0}" dt="2025-06-01T11:32:37.433" v="5145" actId="27636"/>
          <ac:spMkLst>
            <pc:docMk/>
            <pc:sldMk cId="546207719" sldId="256"/>
            <ac:spMk id="3" creationId="{075E428C-8A0A-4BC3-A406-DEAB8A9C6953}"/>
          </ac:spMkLst>
        </pc:spChg>
      </pc:sldChg>
      <pc:sldChg chg="modSp mod">
        <pc:chgData name="John O Donoghue" userId="1c18215cc04acabe" providerId="LiveId" clId="{DE6E0F16-16E0-4394-B243-AC54CEEE9FA0}" dt="2025-06-01T11:50:24.208" v="5780" actId="20577"/>
        <pc:sldMkLst>
          <pc:docMk/>
          <pc:sldMk cId="3269891064" sldId="257"/>
        </pc:sldMkLst>
        <pc:spChg chg="mod">
          <ac:chgData name="John O Donoghue" userId="1c18215cc04acabe" providerId="LiveId" clId="{DE6E0F16-16E0-4394-B243-AC54CEEE9FA0}" dt="2025-05-28T15:10:40.343" v="0"/>
          <ac:spMkLst>
            <pc:docMk/>
            <pc:sldMk cId="3269891064" sldId="257"/>
            <ac:spMk id="2" creationId="{02DE897C-36F1-4C51-834A-6EF6131FE737}"/>
          </ac:spMkLst>
        </pc:spChg>
        <pc:spChg chg="mod">
          <ac:chgData name="John O Donoghue" userId="1c18215cc04acabe" providerId="LiveId" clId="{DE6E0F16-16E0-4394-B243-AC54CEEE9FA0}" dt="2025-06-01T11:50:24.208" v="5780" actId="20577"/>
          <ac:spMkLst>
            <pc:docMk/>
            <pc:sldMk cId="3269891064" sldId="257"/>
            <ac:spMk id="3" creationId="{DA0BEF2C-DF2B-4B5F-BFAE-967D0CE7D8F5}"/>
          </ac:spMkLst>
        </pc:spChg>
      </pc:sldChg>
      <pc:sldChg chg="modSp mod modNotesTx">
        <pc:chgData name="John O Donoghue" userId="1c18215cc04acabe" providerId="LiveId" clId="{DE6E0F16-16E0-4394-B243-AC54CEEE9FA0}" dt="2025-06-01T11:52:28.330" v="5850" actId="20577"/>
        <pc:sldMkLst>
          <pc:docMk/>
          <pc:sldMk cId="1088765799" sldId="258"/>
        </pc:sldMkLst>
        <pc:spChg chg="mod">
          <ac:chgData name="John O Donoghue" userId="1c18215cc04acabe" providerId="LiveId" clId="{DE6E0F16-16E0-4394-B243-AC54CEEE9FA0}" dt="2025-05-28T15:11:35.478" v="22" actId="20577"/>
          <ac:spMkLst>
            <pc:docMk/>
            <pc:sldMk cId="1088765799" sldId="258"/>
            <ac:spMk id="2" creationId="{317CBD07-9551-4557-9E80-3A236548EE4B}"/>
          </ac:spMkLst>
        </pc:spChg>
        <pc:spChg chg="mod">
          <ac:chgData name="John O Donoghue" userId="1c18215cc04acabe" providerId="LiveId" clId="{DE6E0F16-16E0-4394-B243-AC54CEEE9FA0}" dt="2025-06-01T11:52:28.330" v="5850" actId="20577"/>
          <ac:spMkLst>
            <pc:docMk/>
            <pc:sldMk cId="1088765799" sldId="258"/>
            <ac:spMk id="3" creationId="{BCFF14C9-B43D-4F41-8EDE-96EB4FE46901}"/>
          </ac:spMkLst>
        </pc:spChg>
      </pc:sldChg>
      <pc:sldChg chg="modSp mod">
        <pc:chgData name="John O Donoghue" userId="1c18215cc04acabe" providerId="LiveId" clId="{DE6E0F16-16E0-4394-B243-AC54CEEE9FA0}" dt="2025-06-01T11:49:31.157" v="5768" actId="20577"/>
        <pc:sldMkLst>
          <pc:docMk/>
          <pc:sldMk cId="516285630" sldId="259"/>
        </pc:sldMkLst>
        <pc:spChg chg="mod">
          <ac:chgData name="John O Donoghue" userId="1c18215cc04acabe" providerId="LiveId" clId="{DE6E0F16-16E0-4394-B243-AC54CEEE9FA0}" dt="2025-05-28T15:10:40.343" v="0"/>
          <ac:spMkLst>
            <pc:docMk/>
            <pc:sldMk cId="516285630" sldId="259"/>
            <ac:spMk id="2" creationId="{553BEBF5-2E8A-4398-9040-062B2E39CC63}"/>
          </ac:spMkLst>
        </pc:spChg>
        <pc:spChg chg="mod">
          <ac:chgData name="John O Donoghue" userId="1c18215cc04acabe" providerId="LiveId" clId="{DE6E0F16-16E0-4394-B243-AC54CEEE9FA0}" dt="2025-06-01T11:49:31.157" v="5768" actId="20577"/>
          <ac:spMkLst>
            <pc:docMk/>
            <pc:sldMk cId="516285630" sldId="259"/>
            <ac:spMk id="3" creationId="{84FEA9DB-60D5-44FC-8F3F-EC79CED9556E}"/>
          </ac:spMkLst>
        </pc:spChg>
      </pc:sldChg>
      <pc:sldChg chg="modSp new mod modNotesTx">
        <pc:chgData name="John O Donoghue" userId="1c18215cc04acabe" providerId="LiveId" clId="{DE6E0F16-16E0-4394-B243-AC54CEEE9FA0}" dt="2025-06-01T11:58:01.899" v="5900" actId="20577"/>
        <pc:sldMkLst>
          <pc:docMk/>
          <pc:sldMk cId="2246261325" sldId="260"/>
        </pc:sldMkLst>
        <pc:spChg chg="mod">
          <ac:chgData name="John O Donoghue" userId="1c18215cc04acabe" providerId="LiveId" clId="{DE6E0F16-16E0-4394-B243-AC54CEEE9FA0}" dt="2025-05-28T15:35:27.515" v="606" actId="20577"/>
          <ac:spMkLst>
            <pc:docMk/>
            <pc:sldMk cId="2246261325" sldId="260"/>
            <ac:spMk id="2" creationId="{73F33957-89DA-4311-90C9-D9628D847C0D}"/>
          </ac:spMkLst>
        </pc:spChg>
        <pc:spChg chg="mod">
          <ac:chgData name="John O Donoghue" userId="1c18215cc04acabe" providerId="LiveId" clId="{DE6E0F16-16E0-4394-B243-AC54CEEE9FA0}" dt="2025-06-01T11:58:01.899" v="5900" actId="20577"/>
          <ac:spMkLst>
            <pc:docMk/>
            <pc:sldMk cId="2246261325" sldId="260"/>
            <ac:spMk id="3" creationId="{52337353-16EC-45D6-B55C-7DA113224BC8}"/>
          </ac:spMkLst>
        </pc:spChg>
      </pc:sldChg>
      <pc:sldChg chg="modSp new mod modNotesTx">
        <pc:chgData name="John O Donoghue" userId="1c18215cc04acabe" providerId="LiveId" clId="{DE6E0F16-16E0-4394-B243-AC54CEEE9FA0}" dt="2025-06-01T12:00:21.722" v="5919" actId="113"/>
        <pc:sldMkLst>
          <pc:docMk/>
          <pc:sldMk cId="2245428238" sldId="261"/>
        </pc:sldMkLst>
        <pc:spChg chg="mod">
          <ac:chgData name="John O Donoghue" userId="1c18215cc04acabe" providerId="LiveId" clId="{DE6E0F16-16E0-4394-B243-AC54CEEE9FA0}" dt="2025-05-28T15:49:47.950" v="959" actId="20577"/>
          <ac:spMkLst>
            <pc:docMk/>
            <pc:sldMk cId="2245428238" sldId="261"/>
            <ac:spMk id="2" creationId="{85F5739B-5AFD-4F25-918E-DB971E9CF4EF}"/>
          </ac:spMkLst>
        </pc:spChg>
        <pc:spChg chg="mod">
          <ac:chgData name="John O Donoghue" userId="1c18215cc04acabe" providerId="LiveId" clId="{DE6E0F16-16E0-4394-B243-AC54CEEE9FA0}" dt="2025-06-01T12:00:21.722" v="5919" actId="113"/>
          <ac:spMkLst>
            <pc:docMk/>
            <pc:sldMk cId="2245428238" sldId="261"/>
            <ac:spMk id="3" creationId="{D159DF44-BEB8-4305-850A-9CE8DA1EF9C9}"/>
          </ac:spMkLst>
        </pc:spChg>
      </pc:sldChg>
      <pc:sldChg chg="modSp new mod modNotesTx">
        <pc:chgData name="John O Donoghue" userId="1c18215cc04acabe" providerId="LiveId" clId="{DE6E0F16-16E0-4394-B243-AC54CEEE9FA0}" dt="2025-06-01T12:17:29.618" v="5922" actId="20577"/>
        <pc:sldMkLst>
          <pc:docMk/>
          <pc:sldMk cId="482201112" sldId="262"/>
        </pc:sldMkLst>
        <pc:spChg chg="mod">
          <ac:chgData name="John O Donoghue" userId="1c18215cc04acabe" providerId="LiveId" clId="{DE6E0F16-16E0-4394-B243-AC54CEEE9FA0}" dt="2025-05-29T08:29:59.721" v="3511" actId="14100"/>
          <ac:spMkLst>
            <pc:docMk/>
            <pc:sldMk cId="482201112" sldId="262"/>
            <ac:spMk id="2" creationId="{32F0686D-CF88-445E-8B9D-D1B09CABD700}"/>
          </ac:spMkLst>
        </pc:spChg>
        <pc:spChg chg="mod">
          <ac:chgData name="John O Donoghue" userId="1c18215cc04acabe" providerId="LiveId" clId="{DE6E0F16-16E0-4394-B243-AC54CEEE9FA0}" dt="2025-06-01T12:17:29.618" v="5922" actId="20577"/>
          <ac:spMkLst>
            <pc:docMk/>
            <pc:sldMk cId="482201112" sldId="262"/>
            <ac:spMk id="3" creationId="{A5D915EE-6691-4DA3-B7C3-398FB0F4093A}"/>
          </ac:spMkLst>
        </pc:spChg>
      </pc:sldChg>
      <pc:sldChg chg="modSp new mod modNotesTx">
        <pc:chgData name="John O Donoghue" userId="1c18215cc04acabe" providerId="LiveId" clId="{DE6E0F16-16E0-4394-B243-AC54CEEE9FA0}" dt="2025-06-01T10:27:53.497" v="5131" actId="20577"/>
        <pc:sldMkLst>
          <pc:docMk/>
          <pc:sldMk cId="246539422" sldId="263"/>
        </pc:sldMkLst>
        <pc:spChg chg="mod">
          <ac:chgData name="John O Donoghue" userId="1c18215cc04acabe" providerId="LiveId" clId="{DE6E0F16-16E0-4394-B243-AC54CEEE9FA0}" dt="2025-05-28T16:08:13.402" v="1738" actId="20577"/>
          <ac:spMkLst>
            <pc:docMk/>
            <pc:sldMk cId="246539422" sldId="263"/>
            <ac:spMk id="2" creationId="{2410F9C2-555F-451F-BD50-2E04F4F00501}"/>
          </ac:spMkLst>
        </pc:spChg>
        <pc:spChg chg="mod">
          <ac:chgData name="John O Donoghue" userId="1c18215cc04acabe" providerId="LiveId" clId="{DE6E0F16-16E0-4394-B243-AC54CEEE9FA0}" dt="2025-06-01T10:27:53.497" v="5131" actId="20577"/>
          <ac:spMkLst>
            <pc:docMk/>
            <pc:sldMk cId="246539422" sldId="263"/>
            <ac:spMk id="3" creationId="{0359597A-37BB-4A1D-BB33-1F7550EC2D22}"/>
          </ac:spMkLst>
        </pc:spChg>
      </pc:sldChg>
      <pc:sldChg chg="modSp new mod modNotesTx">
        <pc:chgData name="John O Donoghue" userId="1c18215cc04acabe" providerId="LiveId" clId="{DE6E0F16-16E0-4394-B243-AC54CEEE9FA0}" dt="2025-06-01T11:58:56.602" v="5905" actId="20577"/>
        <pc:sldMkLst>
          <pc:docMk/>
          <pc:sldMk cId="3121578220" sldId="264"/>
        </pc:sldMkLst>
        <pc:spChg chg="mod">
          <ac:chgData name="John O Donoghue" userId="1c18215cc04acabe" providerId="LiveId" clId="{DE6E0F16-16E0-4394-B243-AC54CEEE9FA0}" dt="2025-05-28T16:27:27.801" v="2373" actId="20577"/>
          <ac:spMkLst>
            <pc:docMk/>
            <pc:sldMk cId="3121578220" sldId="264"/>
            <ac:spMk id="2" creationId="{2B2031AC-A8D5-4AB5-B6A3-224DD8257376}"/>
          </ac:spMkLst>
        </pc:spChg>
        <pc:spChg chg="mod">
          <ac:chgData name="John O Donoghue" userId="1c18215cc04acabe" providerId="LiveId" clId="{DE6E0F16-16E0-4394-B243-AC54CEEE9FA0}" dt="2025-06-01T11:58:56.602" v="5905" actId="20577"/>
          <ac:spMkLst>
            <pc:docMk/>
            <pc:sldMk cId="3121578220" sldId="264"/>
            <ac:spMk id="3" creationId="{FF76C0A5-9B42-4C33-8306-C999C5CFF8C8}"/>
          </ac:spMkLst>
        </pc:spChg>
      </pc:sldChg>
      <pc:sldChg chg="modSp new mod">
        <pc:chgData name="John O Donoghue" userId="1c18215cc04acabe" providerId="LiveId" clId="{DE6E0F16-16E0-4394-B243-AC54CEEE9FA0}" dt="2025-06-01T10:24:40.502" v="5128" actId="20577"/>
        <pc:sldMkLst>
          <pc:docMk/>
          <pc:sldMk cId="2670596866" sldId="265"/>
        </pc:sldMkLst>
        <pc:spChg chg="mod">
          <ac:chgData name="John O Donoghue" userId="1c18215cc04acabe" providerId="LiveId" clId="{DE6E0F16-16E0-4394-B243-AC54CEEE9FA0}" dt="2025-05-28T16:31:20.320" v="2500" actId="20577"/>
          <ac:spMkLst>
            <pc:docMk/>
            <pc:sldMk cId="2670596866" sldId="265"/>
            <ac:spMk id="2" creationId="{23B752F1-C07C-458E-9793-99DE6B6ACD47}"/>
          </ac:spMkLst>
        </pc:spChg>
        <pc:spChg chg="mod">
          <ac:chgData name="John O Donoghue" userId="1c18215cc04acabe" providerId="LiveId" clId="{DE6E0F16-16E0-4394-B243-AC54CEEE9FA0}" dt="2025-06-01T10:24:40.502" v="5128" actId="20577"/>
          <ac:spMkLst>
            <pc:docMk/>
            <pc:sldMk cId="2670596866" sldId="265"/>
            <ac:spMk id="3" creationId="{55160C14-2A70-407C-BEFA-9596F079DF8D}"/>
          </ac:spMkLst>
        </pc:spChg>
      </pc:sldChg>
      <pc:sldChg chg="addSp modSp new modNotesTx">
        <pc:chgData name="John O Donoghue" userId="1c18215cc04acabe" providerId="LiveId" clId="{DE6E0F16-16E0-4394-B243-AC54CEEE9FA0}" dt="2025-05-29T08:40:09.821" v="3748" actId="20577"/>
        <pc:sldMkLst>
          <pc:docMk/>
          <pc:sldMk cId="3461489075" sldId="266"/>
        </pc:sldMkLst>
        <pc:picChg chg="add mod">
          <ac:chgData name="John O Donoghue" userId="1c18215cc04acabe" providerId="LiveId" clId="{DE6E0F16-16E0-4394-B243-AC54CEEE9FA0}" dt="2025-05-29T07:49:55.734" v="2912" actId="14100"/>
          <ac:picMkLst>
            <pc:docMk/>
            <pc:sldMk cId="3461489075" sldId="266"/>
            <ac:picMk id="1026" creationId="{67BE4F52-DA86-41D0-BFE1-37B7638291B7}"/>
          </ac:picMkLst>
        </pc:picChg>
      </pc:sldChg>
      <pc:sldChg chg="modSp new mod modNotesTx">
        <pc:chgData name="John O Donoghue" userId="1c18215cc04acabe" providerId="LiveId" clId="{DE6E0F16-16E0-4394-B243-AC54CEEE9FA0}" dt="2025-06-01T11:49:18.910" v="5749" actId="20577"/>
        <pc:sldMkLst>
          <pc:docMk/>
          <pc:sldMk cId="2005329530" sldId="267"/>
        </pc:sldMkLst>
        <pc:spChg chg="mod">
          <ac:chgData name="John O Donoghue" userId="1c18215cc04acabe" providerId="LiveId" clId="{DE6E0F16-16E0-4394-B243-AC54CEEE9FA0}" dt="2025-06-01T11:48:00.543" v="5721" actId="2711"/>
          <ac:spMkLst>
            <pc:docMk/>
            <pc:sldMk cId="2005329530" sldId="267"/>
            <ac:spMk id="2" creationId="{5241F25C-3FA3-4D63-AB1F-B55E2265CBD0}"/>
          </ac:spMkLst>
        </pc:spChg>
        <pc:spChg chg="mod">
          <ac:chgData name="John O Donoghue" userId="1c18215cc04acabe" providerId="LiveId" clId="{DE6E0F16-16E0-4394-B243-AC54CEEE9FA0}" dt="2025-06-01T11:49:18.910" v="5749" actId="20577"/>
          <ac:spMkLst>
            <pc:docMk/>
            <pc:sldMk cId="2005329530" sldId="267"/>
            <ac:spMk id="3" creationId="{B10A35B1-41B4-4B67-8DEC-4A4035F61F74}"/>
          </ac:spMkLst>
        </pc:spChg>
      </pc:sldChg>
      <pc:sldChg chg="new del">
        <pc:chgData name="John O Donoghue" userId="1c18215cc04acabe" providerId="LiveId" clId="{DE6E0F16-16E0-4394-B243-AC54CEEE9FA0}" dt="2025-06-01T09:02:02.540" v="4995" actId="680"/>
        <pc:sldMkLst>
          <pc:docMk/>
          <pc:sldMk cId="537137435" sldId="268"/>
        </pc:sldMkLst>
      </pc:sldChg>
      <pc:sldChg chg="new del">
        <pc:chgData name="John O Donoghue" userId="1c18215cc04acabe" providerId="LiveId" clId="{DE6E0F16-16E0-4394-B243-AC54CEEE9FA0}" dt="2025-06-01T09:02:12.539" v="4997" actId="680"/>
        <pc:sldMkLst>
          <pc:docMk/>
          <pc:sldMk cId="2265012837" sldId="268"/>
        </pc:sldMkLst>
      </pc:sldChg>
      <pc:sldChg chg="addSp new">
        <pc:chgData name="John O Donoghue" userId="1c18215cc04acabe" providerId="LiveId" clId="{DE6E0F16-16E0-4394-B243-AC54CEEE9FA0}" dt="2025-06-01T10:30:34.950" v="5134"/>
        <pc:sldMkLst>
          <pc:docMk/>
          <pc:sldMk cId="2837219754" sldId="268"/>
        </pc:sldMkLst>
        <pc:picChg chg="add">
          <ac:chgData name="John O Donoghue" userId="1c18215cc04acabe" providerId="LiveId" clId="{DE6E0F16-16E0-4394-B243-AC54CEEE9FA0}" dt="2025-06-01T10:30:34.950" v="5134"/>
          <ac:picMkLst>
            <pc:docMk/>
            <pc:sldMk cId="2837219754" sldId="268"/>
            <ac:picMk id="1026" creationId="{FABEB8ED-7FD9-424C-BD12-FA297D03C7A4}"/>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5-05-28T16:45:00.946" idx="1">
    <p:pos x="10" y="10"/>
    <p:text>The history of CLIL has been shaped by individual agents conceptualizing and implementing individual modules or degree programmes. But at this stage an institutional policy is required to guarantee activities beyond the classroom are in place to ensure the smooth-running operation of international programmes.</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B6FC0-DD85-40C0-88A7-11902E6C6366}" type="datetimeFigureOut">
              <a:rPr lang="de-DE" smtClean="0"/>
              <a:t>01.06.2025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5F612F-C8AF-4C13-92EC-E1C6A6847DCF}" type="slidenum">
              <a:rPr lang="de-DE" smtClean="0"/>
              <a:t>‹Nr.›</a:t>
            </a:fld>
            <a:endParaRPr lang="de-DE"/>
          </a:p>
        </p:txBody>
      </p:sp>
    </p:spTree>
    <p:extLst>
      <p:ext uri="{BB962C8B-B14F-4D97-AF65-F5344CB8AC3E}">
        <p14:creationId xmlns:p14="http://schemas.microsoft.com/office/powerpoint/2010/main" val="614102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An </a:t>
            </a:r>
            <a:r>
              <a:rPr lang="de-DE" dirty="0" err="1"/>
              <a:t>institution</a:t>
            </a:r>
            <a:r>
              <a:rPr lang="de-DE" dirty="0"/>
              <a:t> </a:t>
            </a:r>
            <a:r>
              <a:rPr lang="de-DE" dirty="0" err="1"/>
              <a:t>is</a:t>
            </a:r>
            <a:r>
              <a:rPr lang="de-DE" dirty="0"/>
              <a:t> </a:t>
            </a:r>
            <a:r>
              <a:rPr lang="de-DE" dirty="0" err="1"/>
              <a:t>made</a:t>
            </a:r>
            <a:r>
              <a:rPr lang="de-DE" dirty="0"/>
              <a:t> of </a:t>
            </a:r>
            <a:r>
              <a:rPr lang="de-DE" dirty="0" err="1"/>
              <a:t>faculties</a:t>
            </a:r>
            <a:r>
              <a:rPr lang="de-DE" dirty="0"/>
              <a:t> and </a:t>
            </a:r>
            <a:r>
              <a:rPr lang="de-DE" dirty="0" err="1"/>
              <a:t>degree</a:t>
            </a:r>
            <a:r>
              <a:rPr lang="de-DE" dirty="0"/>
              <a:t> </a:t>
            </a:r>
            <a:r>
              <a:rPr lang="de-DE" dirty="0" err="1"/>
              <a:t>courses</a:t>
            </a:r>
            <a:r>
              <a:rPr lang="de-DE" dirty="0"/>
              <a:t>, </a:t>
            </a:r>
            <a:r>
              <a:rPr lang="de-DE" dirty="0" err="1"/>
              <a:t>administration</a:t>
            </a:r>
            <a:r>
              <a:rPr lang="de-DE" dirty="0"/>
              <a:t>, </a:t>
            </a:r>
            <a:r>
              <a:rPr lang="de-DE" dirty="0" err="1"/>
              <a:t>admissions</a:t>
            </a:r>
            <a:r>
              <a:rPr lang="de-DE" dirty="0"/>
              <a:t> </a:t>
            </a:r>
            <a:r>
              <a:rPr lang="de-DE" dirty="0" err="1"/>
              <a:t>office</a:t>
            </a:r>
            <a:r>
              <a:rPr lang="de-DE" dirty="0"/>
              <a:t> and </a:t>
            </a:r>
            <a:r>
              <a:rPr lang="de-DE" dirty="0" err="1"/>
              <a:t>examinations</a:t>
            </a:r>
            <a:r>
              <a:rPr lang="de-DE" dirty="0"/>
              <a:t> </a:t>
            </a:r>
            <a:r>
              <a:rPr lang="de-DE" dirty="0" err="1"/>
              <a:t>office</a:t>
            </a:r>
            <a:r>
              <a:rPr lang="de-DE" dirty="0"/>
              <a:t> </a:t>
            </a:r>
            <a:r>
              <a:rPr lang="de-DE" dirty="0" err="1"/>
              <a:t>operating</a:t>
            </a:r>
            <a:r>
              <a:rPr lang="de-DE" dirty="0"/>
              <a:t> </a:t>
            </a:r>
            <a:r>
              <a:rPr lang="de-DE" dirty="0" err="1"/>
              <a:t>relatively</a:t>
            </a:r>
            <a:r>
              <a:rPr lang="de-DE" dirty="0"/>
              <a:t> </a:t>
            </a:r>
            <a:r>
              <a:rPr lang="de-DE" dirty="0" err="1"/>
              <a:t>independently</a:t>
            </a:r>
            <a:r>
              <a:rPr lang="de-DE" dirty="0"/>
              <a:t>. Integration and Fragmentation. </a:t>
            </a:r>
            <a:r>
              <a:rPr lang="de-DE" dirty="0" err="1"/>
              <a:t>Mind</a:t>
            </a:r>
            <a:r>
              <a:rPr lang="de-DE" dirty="0"/>
              <a:t> </a:t>
            </a:r>
            <a:r>
              <a:rPr lang="de-DE" dirty="0" err="1"/>
              <a:t>the</a:t>
            </a:r>
            <a:r>
              <a:rPr lang="de-DE" dirty="0"/>
              <a:t> </a:t>
            </a:r>
            <a:r>
              <a:rPr lang="de-DE" dirty="0" err="1"/>
              <a:t>gap</a:t>
            </a:r>
            <a:r>
              <a:rPr lang="de-DE" dirty="0"/>
              <a:t>. </a:t>
            </a:r>
          </a:p>
        </p:txBody>
      </p:sp>
      <p:sp>
        <p:nvSpPr>
          <p:cNvPr id="4" name="Foliennummernplatzhalter 3"/>
          <p:cNvSpPr>
            <a:spLocks noGrp="1"/>
          </p:cNvSpPr>
          <p:nvPr>
            <p:ph type="sldNum" sz="quarter" idx="5"/>
          </p:nvPr>
        </p:nvSpPr>
        <p:spPr/>
        <p:txBody>
          <a:bodyPr/>
          <a:lstStyle/>
          <a:p>
            <a:fld id="{0D5F612F-C8AF-4C13-92EC-E1C6A6847DCF}" type="slidenum">
              <a:rPr lang="de-DE" smtClean="0"/>
              <a:t>2</a:t>
            </a:fld>
            <a:endParaRPr lang="de-DE"/>
          </a:p>
        </p:txBody>
      </p:sp>
    </p:spTree>
    <p:extLst>
      <p:ext uri="{BB962C8B-B14F-4D97-AF65-F5344CB8AC3E}">
        <p14:creationId xmlns:p14="http://schemas.microsoft.com/office/powerpoint/2010/main" val="2383580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Welcome </a:t>
            </a:r>
            <a:r>
              <a:rPr lang="de-DE" dirty="0" err="1"/>
              <a:t>to</a:t>
            </a:r>
            <a:r>
              <a:rPr lang="de-DE" dirty="0"/>
              <a:t> </a:t>
            </a:r>
            <a:r>
              <a:rPr lang="de-DE" dirty="0" err="1"/>
              <a:t>cuckoo</a:t>
            </a:r>
            <a:r>
              <a:rPr lang="de-DE" dirty="0"/>
              <a:t> </a:t>
            </a:r>
            <a:r>
              <a:rPr lang="de-DE" dirty="0" err="1"/>
              <a:t>land</a:t>
            </a:r>
            <a:r>
              <a:rPr lang="de-DE" dirty="0"/>
              <a:t>. </a:t>
            </a:r>
            <a:r>
              <a:rPr lang="de-DE" dirty="0" err="1"/>
              <a:t>If</a:t>
            </a:r>
            <a:r>
              <a:rPr lang="de-DE" dirty="0"/>
              <a:t> </a:t>
            </a:r>
            <a:r>
              <a:rPr lang="de-DE" dirty="0" err="1"/>
              <a:t>professors</a:t>
            </a:r>
            <a:r>
              <a:rPr lang="de-DE" dirty="0"/>
              <a:t> </a:t>
            </a:r>
            <a:r>
              <a:rPr lang="de-DE" dirty="0" err="1"/>
              <a:t>have</a:t>
            </a:r>
            <a:r>
              <a:rPr lang="de-DE" dirty="0"/>
              <a:t> C1 </a:t>
            </a:r>
            <a:r>
              <a:rPr lang="de-DE" dirty="0" err="1"/>
              <a:t>or</a:t>
            </a:r>
            <a:r>
              <a:rPr lang="de-DE" dirty="0"/>
              <a:t> </a:t>
            </a:r>
            <a:r>
              <a:rPr lang="de-DE" dirty="0" err="1"/>
              <a:t>whatever</a:t>
            </a:r>
            <a:r>
              <a:rPr lang="de-DE" dirty="0"/>
              <a:t> </a:t>
            </a:r>
            <a:r>
              <a:rPr lang="de-DE" dirty="0" err="1"/>
              <a:t>then</a:t>
            </a:r>
            <a:r>
              <a:rPr lang="de-DE" dirty="0"/>
              <a:t> </a:t>
            </a:r>
            <a:r>
              <a:rPr lang="de-DE" dirty="0" err="1"/>
              <a:t>they</a:t>
            </a:r>
            <a:r>
              <a:rPr lang="de-DE" dirty="0"/>
              <a:t> </a:t>
            </a:r>
            <a:r>
              <a:rPr lang="de-DE" dirty="0" err="1"/>
              <a:t>can</a:t>
            </a:r>
            <a:r>
              <a:rPr lang="de-DE" dirty="0"/>
              <a:t> </a:t>
            </a:r>
            <a:r>
              <a:rPr lang="de-DE" dirty="0" err="1"/>
              <a:t>successfully</a:t>
            </a:r>
            <a:r>
              <a:rPr lang="de-DE" dirty="0"/>
              <a:t> </a:t>
            </a:r>
            <a:r>
              <a:rPr lang="de-DE" dirty="0" err="1"/>
              <a:t>teach</a:t>
            </a:r>
            <a:r>
              <a:rPr lang="de-DE" dirty="0"/>
              <a:t> international </a:t>
            </a:r>
            <a:r>
              <a:rPr lang="de-DE" dirty="0" err="1"/>
              <a:t>students</a:t>
            </a:r>
            <a:r>
              <a:rPr lang="de-DE" dirty="0"/>
              <a:t>. </a:t>
            </a:r>
          </a:p>
        </p:txBody>
      </p:sp>
      <p:sp>
        <p:nvSpPr>
          <p:cNvPr id="4" name="Foliennummernplatzhalter 3"/>
          <p:cNvSpPr>
            <a:spLocks noGrp="1"/>
          </p:cNvSpPr>
          <p:nvPr>
            <p:ph type="sldNum" sz="quarter" idx="5"/>
          </p:nvPr>
        </p:nvSpPr>
        <p:spPr/>
        <p:txBody>
          <a:bodyPr/>
          <a:lstStyle/>
          <a:p>
            <a:fld id="{0D5F612F-C8AF-4C13-92EC-E1C6A6847DCF}" type="slidenum">
              <a:rPr lang="de-DE" smtClean="0"/>
              <a:t>3</a:t>
            </a:fld>
            <a:endParaRPr lang="de-DE"/>
          </a:p>
        </p:txBody>
      </p:sp>
    </p:spTree>
    <p:extLst>
      <p:ext uri="{BB962C8B-B14F-4D97-AF65-F5344CB8AC3E}">
        <p14:creationId xmlns:p14="http://schemas.microsoft.com/office/powerpoint/2010/main" val="909752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history of CLIL has been shaped by individual agents conceptualizing and implementing individual modules or degree programmes. But at this stage an institutional policy is required to guarantee activities beyond the classroom are in place to ensure the smooth-running operation of international programmes.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sp>
        <p:nvSpPr>
          <p:cNvPr id="4" name="Foliennummernplatzhalter 3"/>
          <p:cNvSpPr>
            <a:spLocks noGrp="1"/>
          </p:cNvSpPr>
          <p:nvPr>
            <p:ph type="sldNum" sz="quarter" idx="5"/>
          </p:nvPr>
        </p:nvSpPr>
        <p:spPr/>
        <p:txBody>
          <a:bodyPr/>
          <a:lstStyle/>
          <a:p>
            <a:fld id="{0D5F612F-C8AF-4C13-92EC-E1C6A6847DCF}" type="slidenum">
              <a:rPr lang="de-DE" smtClean="0"/>
              <a:t>5</a:t>
            </a:fld>
            <a:endParaRPr lang="de-DE"/>
          </a:p>
        </p:txBody>
      </p:sp>
    </p:spTree>
    <p:extLst>
      <p:ext uri="{BB962C8B-B14F-4D97-AF65-F5344CB8AC3E}">
        <p14:creationId xmlns:p14="http://schemas.microsoft.com/office/powerpoint/2010/main" val="313653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First </a:t>
            </a:r>
            <a:r>
              <a:rPr lang="de-DE" dirty="0" err="1"/>
              <a:t>semester</a:t>
            </a:r>
            <a:r>
              <a:rPr lang="de-DE" dirty="0"/>
              <a:t> </a:t>
            </a:r>
            <a:r>
              <a:rPr lang="de-DE" dirty="0" err="1"/>
              <a:t>is</a:t>
            </a:r>
            <a:r>
              <a:rPr lang="de-DE" dirty="0"/>
              <a:t> </a:t>
            </a:r>
            <a:r>
              <a:rPr lang="de-DE" dirty="0" err="1"/>
              <a:t>the</a:t>
            </a:r>
            <a:r>
              <a:rPr lang="de-DE" dirty="0"/>
              <a:t> </a:t>
            </a:r>
            <a:r>
              <a:rPr lang="de-DE" dirty="0" err="1"/>
              <a:t>starting</a:t>
            </a:r>
            <a:r>
              <a:rPr lang="de-DE" dirty="0"/>
              <a:t> </a:t>
            </a:r>
            <a:r>
              <a:rPr lang="de-DE" dirty="0" err="1"/>
              <a:t>point</a:t>
            </a:r>
            <a:r>
              <a:rPr lang="de-DE" dirty="0"/>
              <a:t> not </a:t>
            </a:r>
            <a:r>
              <a:rPr lang="de-DE" dirty="0" err="1"/>
              <a:t>the</a:t>
            </a:r>
            <a:r>
              <a:rPr lang="de-DE" dirty="0"/>
              <a:t> </a:t>
            </a:r>
            <a:r>
              <a:rPr lang="de-DE" dirty="0" err="1"/>
              <a:t>endpoint</a:t>
            </a:r>
            <a:r>
              <a:rPr lang="de-DE" dirty="0"/>
              <a:t>. </a:t>
            </a:r>
            <a:r>
              <a:rPr lang="de-DE" dirty="0" err="1"/>
              <a:t>Formalism</a:t>
            </a:r>
            <a:r>
              <a:rPr lang="de-DE" dirty="0"/>
              <a:t> </a:t>
            </a:r>
            <a:r>
              <a:rPr lang="de-DE" dirty="0" err="1"/>
              <a:t>regards</a:t>
            </a:r>
            <a:r>
              <a:rPr lang="de-DE" dirty="0"/>
              <a:t> </a:t>
            </a:r>
            <a:r>
              <a:rPr lang="de-DE" dirty="0" err="1"/>
              <a:t>issues</a:t>
            </a:r>
            <a:r>
              <a:rPr lang="de-DE" dirty="0"/>
              <a:t> </a:t>
            </a:r>
            <a:r>
              <a:rPr lang="de-DE" dirty="0" err="1"/>
              <a:t>as</a:t>
            </a:r>
            <a:r>
              <a:rPr lang="de-DE" dirty="0"/>
              <a:t> dealt </a:t>
            </a:r>
            <a:r>
              <a:rPr lang="de-DE" dirty="0" err="1"/>
              <a:t>with</a:t>
            </a:r>
            <a:r>
              <a:rPr lang="de-DE" dirty="0"/>
              <a:t> </a:t>
            </a:r>
            <a:r>
              <a:rPr lang="de-DE" dirty="0" err="1"/>
              <a:t>while</a:t>
            </a:r>
            <a:r>
              <a:rPr lang="de-DE" dirty="0"/>
              <a:t> in </a:t>
            </a:r>
            <a:r>
              <a:rPr lang="de-DE" dirty="0" err="1"/>
              <a:t>reality</a:t>
            </a:r>
            <a:r>
              <a:rPr lang="de-DE" dirty="0"/>
              <a:t> </a:t>
            </a:r>
            <a:r>
              <a:rPr lang="de-DE" dirty="0" err="1"/>
              <a:t>they</a:t>
            </a:r>
            <a:r>
              <a:rPr lang="de-DE" dirty="0"/>
              <a:t> </a:t>
            </a:r>
            <a:r>
              <a:rPr lang="de-DE" dirty="0" err="1"/>
              <a:t>are</a:t>
            </a:r>
            <a:r>
              <a:rPr lang="de-DE" dirty="0"/>
              <a:t> </a:t>
            </a:r>
            <a:r>
              <a:rPr lang="de-DE" dirty="0" err="1"/>
              <a:t>unresolved</a:t>
            </a:r>
            <a:r>
              <a:rPr lang="de-DE" dirty="0"/>
              <a:t>. </a:t>
            </a:r>
            <a:r>
              <a:rPr lang="de-DE" dirty="0" err="1"/>
              <a:t>Students</a:t>
            </a:r>
            <a:r>
              <a:rPr lang="de-DE" dirty="0"/>
              <a:t> </a:t>
            </a:r>
            <a:r>
              <a:rPr lang="de-DE" dirty="0" err="1"/>
              <a:t>are</a:t>
            </a:r>
            <a:r>
              <a:rPr lang="de-DE" dirty="0"/>
              <a:t> </a:t>
            </a:r>
            <a:r>
              <a:rPr lang="de-DE" dirty="0" err="1"/>
              <a:t>fluent</a:t>
            </a:r>
            <a:r>
              <a:rPr lang="de-DE" dirty="0"/>
              <a:t> but in </a:t>
            </a:r>
            <a:r>
              <a:rPr lang="de-DE" dirty="0" err="1"/>
              <a:t>what</a:t>
            </a:r>
            <a:r>
              <a:rPr lang="de-DE" dirty="0"/>
              <a:t> </a:t>
            </a:r>
            <a:r>
              <a:rPr lang="de-DE" dirty="0" err="1"/>
              <a:t>way</a:t>
            </a:r>
            <a:r>
              <a:rPr lang="de-DE" dirty="0"/>
              <a:t>? In </a:t>
            </a:r>
            <a:r>
              <a:rPr lang="de-DE" dirty="0" err="1"/>
              <a:t>which</a:t>
            </a:r>
            <a:r>
              <a:rPr lang="de-DE" dirty="0"/>
              <a:t> </a:t>
            </a:r>
            <a:r>
              <a:rPr lang="de-DE" dirty="0" err="1"/>
              <a:t>discipline</a:t>
            </a:r>
            <a:r>
              <a:rPr lang="de-DE" dirty="0"/>
              <a:t>, </a:t>
            </a:r>
            <a:r>
              <a:rPr lang="de-DE" dirty="0" err="1"/>
              <a:t>genre</a:t>
            </a:r>
            <a:r>
              <a:rPr lang="de-DE" dirty="0"/>
              <a:t>? </a:t>
            </a:r>
          </a:p>
        </p:txBody>
      </p:sp>
      <p:sp>
        <p:nvSpPr>
          <p:cNvPr id="4" name="Foliennummernplatzhalter 3"/>
          <p:cNvSpPr>
            <a:spLocks noGrp="1"/>
          </p:cNvSpPr>
          <p:nvPr>
            <p:ph type="sldNum" sz="quarter" idx="5"/>
          </p:nvPr>
        </p:nvSpPr>
        <p:spPr/>
        <p:txBody>
          <a:bodyPr/>
          <a:lstStyle/>
          <a:p>
            <a:fld id="{0D5F612F-C8AF-4C13-92EC-E1C6A6847DCF}" type="slidenum">
              <a:rPr lang="de-DE" smtClean="0"/>
              <a:t>6</a:t>
            </a:fld>
            <a:endParaRPr lang="de-DE"/>
          </a:p>
        </p:txBody>
      </p:sp>
    </p:spTree>
    <p:extLst>
      <p:ext uri="{BB962C8B-B14F-4D97-AF65-F5344CB8AC3E}">
        <p14:creationId xmlns:p14="http://schemas.microsoft.com/office/powerpoint/2010/main" val="2215214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Writing and </a:t>
            </a:r>
            <a:r>
              <a:rPr lang="de-DE" dirty="0" err="1"/>
              <a:t>Thinking</a:t>
            </a:r>
            <a:r>
              <a:rPr lang="de-DE" dirty="0"/>
              <a:t> </a:t>
            </a:r>
            <a:r>
              <a:rPr lang="de-DE" dirty="0" err="1"/>
              <a:t>as</a:t>
            </a:r>
            <a:r>
              <a:rPr lang="de-DE" dirty="0"/>
              <a:t> </a:t>
            </a:r>
            <a:r>
              <a:rPr lang="de-DE" dirty="0" err="1"/>
              <a:t>key</a:t>
            </a:r>
            <a:r>
              <a:rPr lang="de-DE" dirty="0"/>
              <a:t> </a:t>
            </a:r>
            <a:r>
              <a:rPr lang="de-DE" dirty="0" err="1"/>
              <a:t>academic</a:t>
            </a:r>
            <a:r>
              <a:rPr lang="de-DE" dirty="0"/>
              <a:t> </a:t>
            </a:r>
            <a:r>
              <a:rPr lang="de-DE" dirty="0" err="1"/>
              <a:t>skills</a:t>
            </a:r>
            <a:r>
              <a:rPr lang="de-DE" dirty="0"/>
              <a:t>. Not </a:t>
            </a:r>
            <a:r>
              <a:rPr lang="de-DE" dirty="0" err="1"/>
              <a:t>assuming</a:t>
            </a:r>
            <a:r>
              <a:rPr lang="de-DE" dirty="0"/>
              <a:t> </a:t>
            </a:r>
            <a:r>
              <a:rPr lang="de-DE" dirty="0" err="1"/>
              <a:t>that</a:t>
            </a:r>
            <a:r>
              <a:rPr lang="de-DE" dirty="0"/>
              <a:t> </a:t>
            </a:r>
            <a:r>
              <a:rPr lang="de-DE" dirty="0" err="1"/>
              <a:t>these</a:t>
            </a:r>
            <a:r>
              <a:rPr lang="de-DE" dirty="0"/>
              <a:t> </a:t>
            </a:r>
            <a:r>
              <a:rPr lang="de-DE" dirty="0" err="1"/>
              <a:t>already</a:t>
            </a:r>
            <a:r>
              <a:rPr lang="de-DE" dirty="0"/>
              <a:t> </a:t>
            </a:r>
            <a:r>
              <a:rPr lang="de-DE" dirty="0" err="1"/>
              <a:t>exist</a:t>
            </a:r>
            <a:r>
              <a:rPr lang="de-DE" dirty="0"/>
              <a:t>. </a:t>
            </a:r>
          </a:p>
        </p:txBody>
      </p:sp>
      <p:sp>
        <p:nvSpPr>
          <p:cNvPr id="4" name="Foliennummernplatzhalter 3"/>
          <p:cNvSpPr>
            <a:spLocks noGrp="1"/>
          </p:cNvSpPr>
          <p:nvPr>
            <p:ph type="sldNum" sz="quarter" idx="5"/>
          </p:nvPr>
        </p:nvSpPr>
        <p:spPr/>
        <p:txBody>
          <a:bodyPr/>
          <a:lstStyle/>
          <a:p>
            <a:fld id="{0D5F612F-C8AF-4C13-92EC-E1C6A6847DCF}" type="slidenum">
              <a:rPr lang="de-DE" smtClean="0"/>
              <a:t>7</a:t>
            </a:fld>
            <a:endParaRPr lang="de-DE"/>
          </a:p>
        </p:txBody>
      </p:sp>
    </p:spTree>
    <p:extLst>
      <p:ext uri="{BB962C8B-B14F-4D97-AF65-F5344CB8AC3E}">
        <p14:creationId xmlns:p14="http://schemas.microsoft.com/office/powerpoint/2010/main" val="2363469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Students</a:t>
            </a:r>
            <a:r>
              <a:rPr lang="de-DE" dirty="0"/>
              <a:t> </a:t>
            </a:r>
            <a:r>
              <a:rPr lang="de-DE" dirty="0" err="1"/>
              <a:t>more</a:t>
            </a:r>
            <a:r>
              <a:rPr lang="de-DE" dirty="0"/>
              <a:t> </a:t>
            </a:r>
            <a:r>
              <a:rPr lang="de-DE" dirty="0" err="1"/>
              <a:t>concerned</a:t>
            </a:r>
            <a:r>
              <a:rPr lang="de-DE" dirty="0"/>
              <a:t> </a:t>
            </a:r>
            <a:r>
              <a:rPr lang="de-DE" dirty="0" err="1"/>
              <a:t>with</a:t>
            </a:r>
            <a:r>
              <a:rPr lang="de-DE" dirty="0"/>
              <a:t> ‚</a:t>
            </a:r>
            <a:r>
              <a:rPr lang="de-DE" dirty="0" err="1"/>
              <a:t>earning</a:t>
            </a:r>
            <a:r>
              <a:rPr lang="de-DE" dirty="0"/>
              <a:t>‘ </a:t>
            </a:r>
            <a:r>
              <a:rPr lang="de-DE" dirty="0" err="1"/>
              <a:t>than</a:t>
            </a:r>
            <a:r>
              <a:rPr lang="de-DE" dirty="0"/>
              <a:t> ‚</a:t>
            </a:r>
            <a:r>
              <a:rPr lang="de-DE" dirty="0" err="1"/>
              <a:t>learning</a:t>
            </a:r>
            <a:r>
              <a:rPr lang="de-DE" dirty="0"/>
              <a:t>‘. </a:t>
            </a:r>
            <a:r>
              <a:rPr lang="de-DE" dirty="0" err="1"/>
              <a:t>Earning</a:t>
            </a:r>
            <a:r>
              <a:rPr lang="de-DE" dirty="0"/>
              <a:t> a </a:t>
            </a:r>
            <a:r>
              <a:rPr lang="de-DE" dirty="0" err="1"/>
              <a:t>living</a:t>
            </a:r>
            <a:r>
              <a:rPr lang="de-DE" dirty="0"/>
              <a:t> </a:t>
            </a:r>
            <a:r>
              <a:rPr lang="de-DE" dirty="0" err="1"/>
              <a:t>rather</a:t>
            </a:r>
            <a:r>
              <a:rPr lang="de-DE" dirty="0"/>
              <a:t> </a:t>
            </a:r>
            <a:r>
              <a:rPr lang="de-DE" dirty="0" err="1"/>
              <a:t>than</a:t>
            </a:r>
            <a:r>
              <a:rPr lang="de-DE" dirty="0"/>
              <a:t> </a:t>
            </a:r>
            <a:r>
              <a:rPr lang="de-DE" dirty="0" err="1"/>
              <a:t>learning</a:t>
            </a:r>
            <a:r>
              <a:rPr lang="de-DE" dirty="0"/>
              <a:t> </a:t>
            </a:r>
            <a:r>
              <a:rPr lang="de-DE" dirty="0" err="1"/>
              <a:t>their</a:t>
            </a:r>
            <a:r>
              <a:rPr lang="de-DE" dirty="0"/>
              <a:t> </a:t>
            </a:r>
            <a:r>
              <a:rPr lang="de-DE" dirty="0" err="1"/>
              <a:t>subject</a:t>
            </a:r>
            <a:r>
              <a:rPr lang="de-DE" dirty="0"/>
              <a:t>, </a:t>
            </a:r>
            <a:r>
              <a:rPr lang="de-DE" dirty="0" err="1"/>
              <a:t>studying</a:t>
            </a:r>
            <a:r>
              <a:rPr lang="de-DE" dirty="0"/>
              <a:t>. </a:t>
            </a:r>
          </a:p>
        </p:txBody>
      </p:sp>
      <p:sp>
        <p:nvSpPr>
          <p:cNvPr id="4" name="Foliennummernplatzhalter 3"/>
          <p:cNvSpPr>
            <a:spLocks noGrp="1"/>
          </p:cNvSpPr>
          <p:nvPr>
            <p:ph type="sldNum" sz="quarter" idx="5"/>
          </p:nvPr>
        </p:nvSpPr>
        <p:spPr/>
        <p:txBody>
          <a:bodyPr/>
          <a:lstStyle/>
          <a:p>
            <a:fld id="{0D5F612F-C8AF-4C13-92EC-E1C6A6847DCF}" type="slidenum">
              <a:rPr lang="de-DE" smtClean="0"/>
              <a:t>8</a:t>
            </a:fld>
            <a:endParaRPr lang="de-DE"/>
          </a:p>
        </p:txBody>
      </p:sp>
    </p:spTree>
    <p:extLst>
      <p:ext uri="{BB962C8B-B14F-4D97-AF65-F5344CB8AC3E}">
        <p14:creationId xmlns:p14="http://schemas.microsoft.com/office/powerpoint/2010/main" val="3231150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It</a:t>
            </a:r>
            <a:r>
              <a:rPr lang="de-DE" dirty="0"/>
              <a:t> </a:t>
            </a:r>
            <a:r>
              <a:rPr lang="de-DE" dirty="0" err="1"/>
              <a:t>is</a:t>
            </a:r>
            <a:r>
              <a:rPr lang="de-DE" dirty="0"/>
              <a:t> not </a:t>
            </a:r>
            <a:r>
              <a:rPr lang="de-DE" dirty="0" err="1"/>
              <a:t>necessary</a:t>
            </a:r>
            <a:r>
              <a:rPr lang="de-DE" dirty="0"/>
              <a:t> </a:t>
            </a:r>
            <a:r>
              <a:rPr lang="de-DE" dirty="0" err="1"/>
              <a:t>to</a:t>
            </a:r>
            <a:r>
              <a:rPr lang="de-DE" dirty="0"/>
              <a:t> </a:t>
            </a:r>
            <a:r>
              <a:rPr lang="de-DE" dirty="0" err="1"/>
              <a:t>focus</a:t>
            </a:r>
            <a:r>
              <a:rPr lang="de-DE" dirty="0"/>
              <a:t> on </a:t>
            </a:r>
            <a:r>
              <a:rPr lang="de-DE" dirty="0" err="1"/>
              <a:t>the</a:t>
            </a:r>
            <a:r>
              <a:rPr lang="de-DE" dirty="0"/>
              <a:t> </a:t>
            </a:r>
            <a:r>
              <a:rPr lang="de-DE" dirty="0" err="1"/>
              <a:t>linguistic</a:t>
            </a:r>
            <a:r>
              <a:rPr lang="de-DE" dirty="0"/>
              <a:t> </a:t>
            </a:r>
            <a:r>
              <a:rPr lang="de-DE" dirty="0" err="1"/>
              <a:t>competence</a:t>
            </a:r>
            <a:r>
              <a:rPr lang="de-DE" dirty="0"/>
              <a:t> of </a:t>
            </a:r>
            <a:r>
              <a:rPr lang="de-DE" dirty="0" err="1"/>
              <a:t>teachers</a:t>
            </a:r>
            <a:r>
              <a:rPr lang="de-DE" dirty="0"/>
              <a:t>. </a:t>
            </a:r>
            <a:r>
              <a:rPr lang="de-DE" dirty="0" err="1"/>
              <a:t>Again</a:t>
            </a:r>
            <a:r>
              <a:rPr lang="de-DE" dirty="0"/>
              <a:t> </a:t>
            </a:r>
            <a:r>
              <a:rPr lang="de-DE" dirty="0" err="1"/>
              <a:t>focus</a:t>
            </a:r>
            <a:r>
              <a:rPr lang="de-DE" dirty="0"/>
              <a:t> on </a:t>
            </a:r>
            <a:r>
              <a:rPr lang="de-DE" dirty="0" err="1"/>
              <a:t>starting</a:t>
            </a:r>
            <a:r>
              <a:rPr lang="de-DE" dirty="0"/>
              <a:t> </a:t>
            </a:r>
            <a:r>
              <a:rPr lang="de-DE" dirty="0" err="1"/>
              <a:t>point</a:t>
            </a:r>
            <a:r>
              <a:rPr lang="de-DE" dirty="0"/>
              <a:t> at </a:t>
            </a:r>
            <a:r>
              <a:rPr lang="de-DE" dirty="0" err="1"/>
              <a:t>entry</a:t>
            </a:r>
            <a:r>
              <a:rPr lang="de-DE" dirty="0"/>
              <a:t> and not </a:t>
            </a:r>
            <a:r>
              <a:rPr lang="de-DE" dirty="0" err="1"/>
              <a:t>the</a:t>
            </a:r>
            <a:r>
              <a:rPr lang="de-DE" dirty="0"/>
              <a:t> </a:t>
            </a:r>
            <a:r>
              <a:rPr lang="de-DE" dirty="0" err="1"/>
              <a:t>dynamic</a:t>
            </a:r>
            <a:r>
              <a:rPr lang="de-DE" dirty="0"/>
              <a:t> </a:t>
            </a:r>
            <a:r>
              <a:rPr lang="de-DE" dirty="0" err="1"/>
              <a:t>process</a:t>
            </a:r>
            <a:r>
              <a:rPr lang="de-DE" dirty="0"/>
              <a:t> of </a:t>
            </a:r>
            <a:r>
              <a:rPr lang="de-DE" dirty="0" err="1"/>
              <a:t>developing</a:t>
            </a:r>
            <a:r>
              <a:rPr lang="de-DE" dirty="0"/>
              <a:t> </a:t>
            </a:r>
            <a:r>
              <a:rPr lang="de-DE" dirty="0" err="1"/>
              <a:t>teaching</a:t>
            </a:r>
            <a:r>
              <a:rPr lang="de-DE" dirty="0"/>
              <a:t> </a:t>
            </a:r>
            <a:r>
              <a:rPr lang="de-DE" dirty="0" err="1"/>
              <a:t>over</a:t>
            </a:r>
            <a:r>
              <a:rPr lang="de-DE" dirty="0"/>
              <a:t> </a:t>
            </a:r>
            <a:r>
              <a:rPr lang="de-DE" dirty="0" err="1"/>
              <a:t>the</a:t>
            </a:r>
            <a:r>
              <a:rPr lang="de-DE" dirty="0"/>
              <a:t> </a:t>
            </a:r>
            <a:r>
              <a:rPr lang="de-DE" dirty="0" err="1"/>
              <a:t>first</a:t>
            </a:r>
            <a:r>
              <a:rPr lang="de-DE" dirty="0"/>
              <a:t> </a:t>
            </a:r>
            <a:r>
              <a:rPr lang="de-DE" dirty="0" err="1"/>
              <a:t>years</a:t>
            </a:r>
            <a:r>
              <a:rPr lang="de-DE" dirty="0"/>
              <a:t> of FL </a:t>
            </a:r>
            <a:r>
              <a:rPr lang="de-DE" dirty="0" err="1"/>
              <a:t>content</a:t>
            </a:r>
            <a:r>
              <a:rPr lang="de-DE" dirty="0"/>
              <a:t> </a:t>
            </a:r>
            <a:r>
              <a:rPr lang="de-DE" dirty="0" err="1"/>
              <a:t>teaching</a:t>
            </a:r>
            <a:r>
              <a:rPr lang="de-DE" dirty="0"/>
              <a:t> </a:t>
            </a:r>
          </a:p>
        </p:txBody>
      </p:sp>
      <p:sp>
        <p:nvSpPr>
          <p:cNvPr id="4" name="Foliennummernplatzhalter 3"/>
          <p:cNvSpPr>
            <a:spLocks noGrp="1"/>
          </p:cNvSpPr>
          <p:nvPr>
            <p:ph type="sldNum" sz="quarter" idx="5"/>
          </p:nvPr>
        </p:nvSpPr>
        <p:spPr/>
        <p:txBody>
          <a:bodyPr/>
          <a:lstStyle/>
          <a:p>
            <a:fld id="{0D5F612F-C8AF-4C13-92EC-E1C6A6847DCF}" type="slidenum">
              <a:rPr lang="de-DE" smtClean="0"/>
              <a:t>10</a:t>
            </a:fld>
            <a:endParaRPr lang="de-DE"/>
          </a:p>
        </p:txBody>
      </p:sp>
    </p:spTree>
    <p:extLst>
      <p:ext uri="{BB962C8B-B14F-4D97-AF65-F5344CB8AC3E}">
        <p14:creationId xmlns:p14="http://schemas.microsoft.com/office/powerpoint/2010/main" val="4000320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Do not </a:t>
            </a:r>
            <a:r>
              <a:rPr lang="de-DE" dirty="0" err="1"/>
              <a:t>rely</a:t>
            </a:r>
            <a:r>
              <a:rPr lang="de-DE" dirty="0"/>
              <a:t> </a:t>
            </a:r>
            <a:r>
              <a:rPr lang="de-DE" dirty="0" err="1"/>
              <a:t>solely</a:t>
            </a:r>
            <a:r>
              <a:rPr lang="de-DE" dirty="0"/>
              <a:t> on </a:t>
            </a:r>
            <a:r>
              <a:rPr lang="de-DE" dirty="0" err="1"/>
              <a:t>intrinsic</a:t>
            </a:r>
            <a:r>
              <a:rPr lang="de-DE" dirty="0"/>
              <a:t> </a:t>
            </a:r>
            <a:r>
              <a:rPr lang="de-DE" dirty="0" err="1"/>
              <a:t>motivation</a:t>
            </a:r>
            <a:r>
              <a:rPr lang="de-DE" dirty="0"/>
              <a:t>. The </a:t>
            </a:r>
            <a:r>
              <a:rPr lang="de-DE" dirty="0" err="1"/>
              <a:t>institution</a:t>
            </a:r>
            <a:r>
              <a:rPr lang="de-DE" dirty="0"/>
              <a:t> </a:t>
            </a:r>
            <a:r>
              <a:rPr lang="de-DE" dirty="0" err="1"/>
              <a:t>needs</a:t>
            </a:r>
            <a:r>
              <a:rPr lang="de-DE" dirty="0"/>
              <a:t> </a:t>
            </a:r>
            <a:r>
              <a:rPr lang="de-DE" dirty="0" err="1"/>
              <a:t>to</a:t>
            </a:r>
            <a:r>
              <a:rPr lang="de-DE" dirty="0"/>
              <a:t> </a:t>
            </a:r>
            <a:r>
              <a:rPr lang="de-DE" dirty="0" err="1"/>
              <a:t>give</a:t>
            </a:r>
            <a:r>
              <a:rPr lang="de-DE" dirty="0"/>
              <a:t> a </a:t>
            </a:r>
            <a:r>
              <a:rPr lang="de-DE" dirty="0" err="1"/>
              <a:t>clear</a:t>
            </a:r>
            <a:r>
              <a:rPr lang="de-DE" dirty="0"/>
              <a:t> </a:t>
            </a:r>
            <a:r>
              <a:rPr lang="de-DE" dirty="0" err="1"/>
              <a:t>message</a:t>
            </a:r>
            <a:r>
              <a:rPr lang="de-DE" dirty="0"/>
              <a:t> </a:t>
            </a:r>
            <a:r>
              <a:rPr lang="de-DE" dirty="0" err="1"/>
              <a:t>acknowledging</a:t>
            </a:r>
            <a:r>
              <a:rPr lang="de-DE" dirty="0"/>
              <a:t> </a:t>
            </a:r>
            <a:r>
              <a:rPr lang="de-DE" dirty="0" err="1"/>
              <a:t>the</a:t>
            </a:r>
            <a:r>
              <a:rPr lang="de-DE" dirty="0"/>
              <a:t> extra </a:t>
            </a:r>
            <a:r>
              <a:rPr lang="de-DE" dirty="0" err="1"/>
              <a:t>effort</a:t>
            </a:r>
            <a:r>
              <a:rPr lang="de-DE" dirty="0"/>
              <a:t> </a:t>
            </a:r>
            <a:r>
              <a:rPr lang="de-DE" dirty="0" err="1"/>
              <a:t>involved</a:t>
            </a:r>
            <a:r>
              <a:rPr lang="de-DE" dirty="0"/>
              <a:t> in FL </a:t>
            </a:r>
            <a:r>
              <a:rPr lang="de-DE" dirty="0" err="1"/>
              <a:t>teaching</a:t>
            </a:r>
            <a:r>
              <a:rPr lang="de-DE" dirty="0"/>
              <a:t>. </a:t>
            </a:r>
            <a:r>
              <a:rPr lang="de-DE" dirty="0" err="1"/>
              <a:t>Rewarding</a:t>
            </a:r>
            <a:r>
              <a:rPr lang="de-DE" dirty="0"/>
              <a:t> 2 </a:t>
            </a:r>
            <a:r>
              <a:rPr lang="de-DE" dirty="0" err="1"/>
              <a:t>hours</a:t>
            </a:r>
            <a:r>
              <a:rPr lang="de-DE" dirty="0"/>
              <a:t> of </a:t>
            </a:r>
            <a:r>
              <a:rPr lang="de-DE" dirty="0" err="1"/>
              <a:t>teaching</a:t>
            </a:r>
            <a:r>
              <a:rPr lang="de-DE" dirty="0"/>
              <a:t> </a:t>
            </a:r>
            <a:r>
              <a:rPr lang="de-DE" dirty="0" err="1"/>
              <a:t>the</a:t>
            </a:r>
            <a:r>
              <a:rPr lang="de-DE" dirty="0"/>
              <a:t> same </a:t>
            </a:r>
            <a:r>
              <a:rPr lang="de-DE" dirty="0" err="1"/>
              <a:t>as</a:t>
            </a:r>
            <a:r>
              <a:rPr lang="de-DE" dirty="0"/>
              <a:t> 12 </a:t>
            </a:r>
            <a:r>
              <a:rPr lang="de-DE" dirty="0" err="1"/>
              <a:t>or</a:t>
            </a:r>
            <a:r>
              <a:rPr lang="de-DE" dirty="0"/>
              <a:t> </a:t>
            </a:r>
            <a:r>
              <a:rPr lang="de-DE" dirty="0" err="1"/>
              <a:t>more</a:t>
            </a:r>
            <a:r>
              <a:rPr lang="de-DE" dirty="0"/>
              <a:t> </a:t>
            </a:r>
            <a:r>
              <a:rPr lang="de-DE" dirty="0" err="1"/>
              <a:t>is</a:t>
            </a:r>
            <a:r>
              <a:rPr lang="de-DE" dirty="0"/>
              <a:t> not </a:t>
            </a:r>
            <a:r>
              <a:rPr lang="de-DE" dirty="0" err="1"/>
              <a:t>effective</a:t>
            </a:r>
            <a:r>
              <a:rPr lang="de-DE" dirty="0"/>
              <a:t>. </a:t>
            </a:r>
          </a:p>
        </p:txBody>
      </p:sp>
      <p:sp>
        <p:nvSpPr>
          <p:cNvPr id="4" name="Foliennummernplatzhalter 3"/>
          <p:cNvSpPr>
            <a:spLocks noGrp="1"/>
          </p:cNvSpPr>
          <p:nvPr>
            <p:ph type="sldNum" sz="quarter" idx="5"/>
          </p:nvPr>
        </p:nvSpPr>
        <p:spPr/>
        <p:txBody>
          <a:bodyPr/>
          <a:lstStyle/>
          <a:p>
            <a:fld id="{0D5F612F-C8AF-4C13-92EC-E1C6A6847DCF}" type="slidenum">
              <a:rPr lang="de-DE" smtClean="0"/>
              <a:t>11</a:t>
            </a:fld>
            <a:endParaRPr lang="de-DE"/>
          </a:p>
        </p:txBody>
      </p:sp>
    </p:spTree>
    <p:extLst>
      <p:ext uri="{BB962C8B-B14F-4D97-AF65-F5344CB8AC3E}">
        <p14:creationId xmlns:p14="http://schemas.microsoft.com/office/powerpoint/2010/main" val="3731501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Every </a:t>
            </a:r>
            <a:r>
              <a:rPr lang="de-DE" dirty="0" err="1"/>
              <a:t>issue</a:t>
            </a:r>
            <a:r>
              <a:rPr lang="de-DE" dirty="0"/>
              <a:t> </a:t>
            </a:r>
            <a:r>
              <a:rPr lang="de-DE" dirty="0" err="1"/>
              <a:t>that</a:t>
            </a:r>
            <a:r>
              <a:rPr lang="de-DE" dirty="0"/>
              <a:t> </a:t>
            </a:r>
            <a:r>
              <a:rPr lang="de-DE" dirty="0" err="1"/>
              <a:t>affects</a:t>
            </a:r>
            <a:r>
              <a:rPr lang="de-DE" dirty="0"/>
              <a:t> </a:t>
            </a:r>
            <a:r>
              <a:rPr lang="de-DE" dirty="0" err="1"/>
              <a:t>students</a:t>
            </a:r>
            <a:r>
              <a:rPr lang="de-DE" dirty="0"/>
              <a:t>.  </a:t>
            </a:r>
          </a:p>
        </p:txBody>
      </p:sp>
      <p:sp>
        <p:nvSpPr>
          <p:cNvPr id="4" name="Foliennummernplatzhalter 3"/>
          <p:cNvSpPr>
            <a:spLocks noGrp="1"/>
          </p:cNvSpPr>
          <p:nvPr>
            <p:ph type="sldNum" sz="quarter" idx="5"/>
          </p:nvPr>
        </p:nvSpPr>
        <p:spPr/>
        <p:txBody>
          <a:bodyPr/>
          <a:lstStyle/>
          <a:p>
            <a:fld id="{0D5F612F-C8AF-4C13-92EC-E1C6A6847DCF}" type="slidenum">
              <a:rPr lang="de-DE" smtClean="0"/>
              <a:t>12</a:t>
            </a:fld>
            <a:endParaRPr lang="de-DE"/>
          </a:p>
        </p:txBody>
      </p:sp>
    </p:spTree>
    <p:extLst>
      <p:ext uri="{BB962C8B-B14F-4D97-AF65-F5344CB8AC3E}">
        <p14:creationId xmlns:p14="http://schemas.microsoft.com/office/powerpoint/2010/main" val="1884140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de-DE"/>
              <a:t>Mastertitelformat bearbeiten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387906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725161F-57F8-41A8-9E78-BA81FFC3032F}" type="datetimeFigureOut">
              <a:rPr lang="de-DE" smtClean="0"/>
              <a:t>01.06.2025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120998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de-DE"/>
              <a:t>Mastertitelformat bearbeiten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4"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1319740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de-DE"/>
              <a:t>Mastertitelformat bearbeiten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de-DE"/>
              <a:t>Mastertextformat bearbeiten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4"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27864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243042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e-DE"/>
              <a:t>Mastertitelformat bearbeiten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4"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3563859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e-DE"/>
              <a:t>Mastertitelformat bearbeiten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4"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252232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nchorCtr="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26574141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de-DE"/>
              <a:t>Mastertitelformat bearbeiten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704227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179331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3411689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725161F-57F8-41A8-9E78-BA81FFC3032F}" type="datetimeFigureOut">
              <a:rPr lang="de-DE" smtClean="0"/>
              <a:t>01.06.2025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3061381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725161F-57F8-41A8-9E78-BA81FFC3032F}" type="datetimeFigureOut">
              <a:rPr lang="de-DE" smtClean="0"/>
              <a:t>01.06.2025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123385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7" name="Date Placeholder 2"/>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3"/>
          <p:cNvSpPr>
            <a:spLocks noGrp="1"/>
          </p:cNvSpPr>
          <p:nvPr>
            <p:ph type="ftr" sz="quarter" idx="11"/>
          </p:nvPr>
        </p:nvSpPr>
        <p:spPr/>
        <p:txBody>
          <a:bodyPr/>
          <a:lstStyle/>
          <a:p>
            <a:endParaRPr lang="de-DE"/>
          </a:p>
        </p:txBody>
      </p:sp>
      <p:sp>
        <p:nvSpPr>
          <p:cNvPr id="6" name="Slide Number Placeholder 4"/>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1033469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2"/>
          <p:cNvSpPr>
            <a:spLocks noGrp="1"/>
          </p:cNvSpPr>
          <p:nvPr>
            <p:ph type="ftr" sz="quarter" idx="11"/>
          </p:nvPr>
        </p:nvSpPr>
        <p:spPr/>
        <p:txBody>
          <a:bodyPr/>
          <a:lstStyle/>
          <a:p>
            <a:endParaRPr lang="de-DE"/>
          </a:p>
        </p:txBody>
      </p:sp>
      <p:sp>
        <p:nvSpPr>
          <p:cNvPr id="6" name="Slide Number Placeholder 3"/>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2208403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7" name="Date Placeholder 4"/>
          <p:cNvSpPr>
            <a:spLocks noGrp="1"/>
          </p:cNvSpPr>
          <p:nvPr>
            <p:ph type="dt" sz="half" idx="10"/>
          </p:nvPr>
        </p:nvSpPr>
        <p:spPr/>
        <p:txBody>
          <a:bodyPr/>
          <a:lstStyle/>
          <a:p>
            <a:fld id="{B725161F-57F8-41A8-9E78-BA81FFC3032F}" type="datetimeFigureOut">
              <a:rPr lang="de-DE" smtClean="0"/>
              <a:t>01.06.2025</a:t>
            </a:fld>
            <a:endParaRPr lang="de-DE"/>
          </a:p>
        </p:txBody>
      </p:sp>
      <p:sp>
        <p:nvSpPr>
          <p:cNvPr id="5" name="Footer Placeholder 5"/>
          <p:cNvSpPr>
            <a:spLocks noGrp="1"/>
          </p:cNvSpPr>
          <p:nvPr>
            <p:ph type="ftr" sz="quarter" idx="11"/>
          </p:nvPr>
        </p:nvSpPr>
        <p:spPr/>
        <p:txBody>
          <a:bodyPr/>
          <a:lstStyle/>
          <a:p>
            <a:endParaRPr lang="de-DE"/>
          </a:p>
        </p:txBody>
      </p:sp>
      <p:sp>
        <p:nvSpPr>
          <p:cNvPr id="6" name="Slide Number Placeholder 6"/>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708548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de-DE"/>
              <a:t>Mastertitelformat bearbeiten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725161F-57F8-41A8-9E78-BA81FFC3032F}" type="datetimeFigureOut">
              <a:rPr lang="de-DE" smtClean="0"/>
              <a:t>01.06.2025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AAF19C-F2F0-4F64-9DDF-91DCE7D31C6B}" type="slidenum">
              <a:rPr lang="de-DE" smtClean="0"/>
              <a:t>‹Nr.›</a:t>
            </a:fld>
            <a:endParaRPr lang="de-DE"/>
          </a:p>
        </p:txBody>
      </p:sp>
    </p:spTree>
    <p:extLst>
      <p:ext uri="{BB962C8B-B14F-4D97-AF65-F5344CB8AC3E}">
        <p14:creationId xmlns:p14="http://schemas.microsoft.com/office/powerpoint/2010/main" val="12009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de-DE"/>
              <a:t>Mastertitelformat bearbeiten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25161F-57F8-41A8-9E78-BA81FFC3032F}" type="datetimeFigureOut">
              <a:rPr lang="de-DE" smtClean="0"/>
              <a:t>01.06.2025</a:t>
            </a:fld>
            <a:endParaRPr lang="de-D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de-DE"/>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4AAF19C-F2F0-4F64-9DDF-91DCE7D31C6B}" type="slidenum">
              <a:rPr lang="de-DE" smtClean="0"/>
              <a:t>‹Nr.›</a:t>
            </a:fld>
            <a:endParaRPr lang="de-DE"/>
          </a:p>
        </p:txBody>
      </p:sp>
    </p:spTree>
    <p:extLst>
      <p:ext uri="{BB962C8B-B14F-4D97-AF65-F5344CB8AC3E}">
        <p14:creationId xmlns:p14="http://schemas.microsoft.com/office/powerpoint/2010/main" val="35838880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749DC9-E683-421C-A845-E2A16C4C3905}"/>
              </a:ext>
            </a:extLst>
          </p:cNvPr>
          <p:cNvSpPr>
            <a:spLocks noGrp="1"/>
          </p:cNvSpPr>
          <p:nvPr>
            <p:ph type="ctrTitle"/>
          </p:nvPr>
        </p:nvSpPr>
        <p:spPr>
          <a:xfrm>
            <a:off x="1154955" y="1447800"/>
            <a:ext cx="8825658" cy="2152649"/>
          </a:xfrm>
        </p:spPr>
        <p:txBody>
          <a:bodyPr/>
          <a:lstStyle/>
          <a:p>
            <a:br>
              <a:rPr lang="de-DE" sz="1800" b="0" i="0" u="none" strike="noStrike" baseline="0" dirty="0">
                <a:solidFill>
                  <a:srgbClr val="000000"/>
                </a:solidFill>
              </a:rPr>
            </a:br>
            <a:r>
              <a:rPr lang="en-US" sz="4800" b="0" i="0" u="none" strike="noStrike" baseline="0" dirty="0">
                <a:solidFill>
                  <a:srgbClr val="000000"/>
                </a:solidFill>
              </a:rPr>
              <a:t> </a:t>
            </a:r>
            <a:r>
              <a:rPr lang="en-US" sz="6000" b="0" i="0" u="none" strike="noStrike" baseline="0" dirty="0">
                <a:solidFill>
                  <a:srgbClr val="000000"/>
                </a:solidFill>
              </a:rPr>
              <a:t>The institutional view of CLIL </a:t>
            </a:r>
            <a:endParaRPr lang="de-DE" sz="6000" dirty="0"/>
          </a:p>
        </p:txBody>
      </p:sp>
      <p:sp>
        <p:nvSpPr>
          <p:cNvPr id="3" name="Untertitel 2">
            <a:extLst>
              <a:ext uri="{FF2B5EF4-FFF2-40B4-BE49-F238E27FC236}">
                <a16:creationId xmlns:a16="http://schemas.microsoft.com/office/drawing/2014/main" id="{075E428C-8A0A-4BC3-A406-DEAB8A9C6953}"/>
              </a:ext>
            </a:extLst>
          </p:cNvPr>
          <p:cNvSpPr>
            <a:spLocks noGrp="1"/>
          </p:cNvSpPr>
          <p:nvPr>
            <p:ph type="subTitle" idx="1"/>
          </p:nvPr>
        </p:nvSpPr>
        <p:spPr/>
        <p:txBody>
          <a:bodyPr>
            <a:normAutofit fontScale="85000" lnSpcReduction="10000"/>
          </a:bodyPr>
          <a:lstStyle/>
          <a:p>
            <a:r>
              <a:rPr lang="en-GB" sz="3600" dirty="0"/>
              <a:t>John O’Donoghue TH Wildau 3 June 2025</a:t>
            </a:r>
          </a:p>
        </p:txBody>
      </p:sp>
    </p:spTree>
    <p:extLst>
      <p:ext uri="{BB962C8B-B14F-4D97-AF65-F5344CB8AC3E}">
        <p14:creationId xmlns:p14="http://schemas.microsoft.com/office/powerpoint/2010/main" val="546207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F5739B-5AFD-4F25-918E-DB971E9CF4EF}"/>
              </a:ext>
            </a:extLst>
          </p:cNvPr>
          <p:cNvSpPr>
            <a:spLocks noGrp="1"/>
          </p:cNvSpPr>
          <p:nvPr>
            <p:ph type="title"/>
          </p:nvPr>
        </p:nvSpPr>
        <p:spPr/>
        <p:txBody>
          <a:bodyPr/>
          <a:lstStyle/>
          <a:p>
            <a:r>
              <a:rPr lang="de-DE" dirty="0"/>
              <a:t>Language </a:t>
            </a:r>
            <a:r>
              <a:rPr lang="de-DE" dirty="0" err="1"/>
              <a:t>requirements</a:t>
            </a:r>
            <a:r>
              <a:rPr lang="de-DE" dirty="0"/>
              <a:t> </a:t>
            </a:r>
            <a:r>
              <a:rPr lang="de-DE" dirty="0" err="1"/>
              <a:t>for</a:t>
            </a:r>
            <a:r>
              <a:rPr lang="de-DE" dirty="0"/>
              <a:t> </a:t>
            </a:r>
            <a:r>
              <a:rPr lang="de-DE" dirty="0" err="1"/>
              <a:t>content</a:t>
            </a:r>
            <a:r>
              <a:rPr lang="de-DE" dirty="0"/>
              <a:t> </a:t>
            </a:r>
            <a:r>
              <a:rPr lang="de-DE" dirty="0" err="1"/>
              <a:t>teachers</a:t>
            </a:r>
            <a:r>
              <a:rPr lang="de-DE" dirty="0"/>
              <a:t>. </a:t>
            </a:r>
          </a:p>
        </p:txBody>
      </p:sp>
      <p:sp>
        <p:nvSpPr>
          <p:cNvPr id="3" name="Inhaltsplatzhalter 2">
            <a:extLst>
              <a:ext uri="{FF2B5EF4-FFF2-40B4-BE49-F238E27FC236}">
                <a16:creationId xmlns:a16="http://schemas.microsoft.com/office/drawing/2014/main" id="{D159DF44-BEB8-4305-850A-9CE8DA1EF9C9}"/>
              </a:ext>
            </a:extLst>
          </p:cNvPr>
          <p:cNvSpPr>
            <a:spLocks noGrp="1"/>
          </p:cNvSpPr>
          <p:nvPr>
            <p:ph idx="1"/>
          </p:nvPr>
        </p:nvSpPr>
        <p:spPr>
          <a:xfrm>
            <a:off x="1103312" y="1853248"/>
            <a:ext cx="8946541" cy="4395151"/>
          </a:xfrm>
        </p:spPr>
        <p:txBody>
          <a:bodyPr>
            <a:normAutofit/>
          </a:bodyPr>
          <a:lstStyle/>
          <a:p>
            <a:r>
              <a:rPr lang="de-DE" sz="2800" dirty="0">
                <a:latin typeface="Calibri" panose="020F0502020204030204" pitchFamily="34" charset="0"/>
                <a:ea typeface="Calibri" panose="020F0502020204030204" pitchFamily="34" charset="0"/>
                <a:cs typeface="Calibri" panose="020F0502020204030204" pitchFamily="34" charset="0"/>
              </a:rPr>
              <a:t>At </a:t>
            </a:r>
            <a:r>
              <a:rPr lang="de-DE" sz="2800" dirty="0" err="1">
                <a:latin typeface="Calibri" panose="020F0502020204030204" pitchFamily="34" charset="0"/>
                <a:ea typeface="Calibri" panose="020F0502020204030204" pitchFamily="34" charset="0"/>
                <a:cs typeface="Calibri" panose="020F0502020204030204" pitchFamily="34" charset="0"/>
              </a:rPr>
              <a:t>the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moment</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applicants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required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to</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be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prepared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to</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lecture</a:t>
            </a:r>
            <a:r>
              <a:rPr lang="de-DE" sz="2800" dirty="0">
                <a:latin typeface="Calibri" panose="020F0502020204030204" pitchFamily="34" charset="0"/>
                <a:ea typeface="Calibri" panose="020F0502020204030204" pitchFamily="34" charset="0"/>
                <a:cs typeface="Calibri" panose="020F0502020204030204" pitchFamily="34" charset="0"/>
              </a:rPr>
              <a:t> in English</a:t>
            </a:r>
          </a:p>
          <a:p>
            <a:r>
              <a:rPr lang="de-DE" sz="2800" dirty="0">
                <a:latin typeface="Calibri" panose="020F0502020204030204" pitchFamily="34" charset="0"/>
                <a:ea typeface="Calibri" panose="020F0502020204030204" pitchFamily="34" charset="0"/>
                <a:cs typeface="Calibri" panose="020F0502020204030204" pitchFamily="34" charset="0"/>
              </a:rPr>
              <a:t>But </a:t>
            </a:r>
            <a:r>
              <a:rPr lang="de-DE" sz="2800" dirty="0" err="1">
                <a:latin typeface="Calibri" panose="020F0502020204030204" pitchFamily="34" charset="0"/>
                <a:ea typeface="Calibri" panose="020F0502020204030204" pitchFamily="34" charset="0"/>
                <a:cs typeface="Calibri" panose="020F0502020204030204" pitchFamily="34" charset="0"/>
              </a:rPr>
              <a:t>what</a:t>
            </a:r>
            <a:r>
              <a:rPr lang="de-DE" sz="2800" dirty="0">
                <a:latin typeface="Calibri" panose="020F0502020204030204" pitchFamily="34" charset="0"/>
                <a:ea typeface="Calibri" panose="020F0502020204030204" pitchFamily="34" charset="0"/>
                <a:cs typeface="Calibri" panose="020F0502020204030204" pitchFamily="34" charset="0"/>
              </a:rPr>
              <a:t> do </a:t>
            </a:r>
            <a:r>
              <a:rPr lang="de-DE" sz="2800" dirty="0" err="1">
                <a:latin typeface="Calibri" panose="020F0502020204030204" pitchFamily="34" charset="0"/>
                <a:ea typeface="Calibri" panose="020F0502020204030204" pitchFamily="34" charset="0"/>
                <a:cs typeface="Calibri" panose="020F0502020204030204" pitchFamily="34" charset="0"/>
              </a:rPr>
              <a:t>those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teaching</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now</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feel</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they</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need</a:t>
            </a:r>
            <a:r>
              <a:rPr lang="de-DE" sz="2800" dirty="0">
                <a:latin typeface="Calibri" panose="020F0502020204030204" pitchFamily="34" charset="0"/>
                <a:ea typeface="Calibri" panose="020F0502020204030204" pitchFamily="34" charset="0"/>
                <a:cs typeface="Calibri" panose="020F0502020204030204" pitchFamily="34" charset="0"/>
              </a:rPr>
              <a:t>?</a:t>
            </a:r>
          </a:p>
          <a:p>
            <a:r>
              <a:rPr lang="de-DE" sz="2800" b="1" dirty="0" err="1">
                <a:latin typeface="Calibri" panose="020F0502020204030204" pitchFamily="34" charset="0"/>
                <a:ea typeface="Calibri" panose="020F0502020204030204" pitchFamily="34" charset="0"/>
                <a:cs typeface="Calibri" panose="020F0502020204030204" pitchFamily="34" charset="0"/>
              </a:rPr>
              <a:t>No</a:t>
            </a:r>
            <a:r>
              <a:rPr lang="de-DE" sz="2800" b="1" dirty="0">
                <a:latin typeface="Calibri" panose="020F0502020204030204" pitchFamily="34" charset="0"/>
                <a:ea typeface="Calibri" panose="020F0502020204030204" pitchFamily="34" charset="0"/>
                <a:cs typeface="Calibri" panose="020F0502020204030204" pitchFamily="34" charset="0"/>
              </a:rPr>
              <a:t> </a:t>
            </a:r>
            <a:r>
              <a:rPr lang="de-DE" sz="2800" b="1" dirty="0" err="1">
                <a:latin typeface="Calibri" panose="020F0502020204030204" pitchFamily="34" charset="0"/>
                <a:ea typeface="Calibri" panose="020F0502020204030204" pitchFamily="34" charset="0"/>
                <a:cs typeface="Calibri" panose="020F0502020204030204" pitchFamily="34" charset="0"/>
              </a:rPr>
              <a:t>need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to</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improve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linguistic</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skills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They</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need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to</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consider</a:t>
            </a:r>
            <a:r>
              <a:rPr lang="de-DE" sz="2800" dirty="0">
                <a:latin typeface="Calibri" panose="020F0502020204030204" pitchFamily="34" charset="0"/>
                <a:ea typeface="Calibri" panose="020F0502020204030204" pitchFamily="34" charset="0"/>
                <a:cs typeface="Calibri" panose="020F0502020204030204" pitchFamily="34" charset="0"/>
              </a:rPr>
              <a:t>: </a:t>
            </a:r>
          </a:p>
          <a:p>
            <a:r>
              <a:rPr lang="de-DE" sz="2800" dirty="0" err="1">
                <a:latin typeface="Calibri" panose="020F0502020204030204" pitchFamily="34" charset="0"/>
                <a:ea typeface="Calibri" panose="020F0502020204030204" pitchFamily="34" charset="0"/>
                <a:cs typeface="Calibri" panose="020F0502020204030204" pitchFamily="34" charset="0"/>
              </a:rPr>
              <a:t>Methodology</a:t>
            </a:r>
            <a:endParaRPr lang="de-DE" sz="2800" dirty="0">
              <a:latin typeface="Calibri" panose="020F0502020204030204" pitchFamily="34" charset="0"/>
              <a:ea typeface="Calibri" panose="020F0502020204030204" pitchFamily="34" charset="0"/>
              <a:cs typeface="Calibri" panose="020F0502020204030204" pitchFamily="34" charset="0"/>
            </a:endParaRPr>
          </a:p>
          <a:p>
            <a:r>
              <a:rPr lang="de-DE" sz="2800" dirty="0" err="1">
                <a:latin typeface="Calibri" panose="020F0502020204030204" pitchFamily="34" charset="0"/>
                <a:ea typeface="Calibri" panose="020F0502020204030204" pitchFamily="34" charset="0"/>
                <a:cs typeface="Calibri" panose="020F0502020204030204" pitchFamily="34" charset="0"/>
              </a:rPr>
              <a:t>Intercultural</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issues</a:t>
            </a:r>
            <a:endParaRPr lang="de-DE" sz="2800" dirty="0">
              <a:latin typeface="Calibri" panose="020F0502020204030204" pitchFamily="34" charset="0"/>
              <a:ea typeface="Calibri" panose="020F0502020204030204" pitchFamily="34" charset="0"/>
              <a:cs typeface="Calibri" panose="020F0502020204030204" pitchFamily="34" charset="0"/>
            </a:endParaRPr>
          </a:p>
          <a:p>
            <a:r>
              <a:rPr lang="de-DE" sz="2800" dirty="0" err="1">
                <a:latin typeface="Calibri" panose="020F0502020204030204" pitchFamily="34" charset="0"/>
                <a:ea typeface="Calibri" panose="020F0502020204030204" pitchFamily="34" charset="0"/>
                <a:cs typeface="Calibri" panose="020F0502020204030204" pitchFamily="34" charset="0"/>
              </a:rPr>
              <a:t>Communicative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skills</a:t>
            </a:r>
            <a:endParaRPr lang="de-DE" sz="2800" dirty="0">
              <a:latin typeface="Calibri" panose="020F0502020204030204" pitchFamily="34" charset="0"/>
              <a:ea typeface="Calibri" panose="020F0502020204030204" pitchFamily="34" charset="0"/>
              <a:cs typeface="Calibri" panose="020F0502020204030204" pitchFamily="34" charset="0"/>
            </a:endParaRPr>
          </a:p>
          <a:p>
            <a:endParaRPr lang="de-DE" dirty="0"/>
          </a:p>
        </p:txBody>
      </p:sp>
    </p:spTree>
    <p:extLst>
      <p:ext uri="{BB962C8B-B14F-4D97-AF65-F5344CB8AC3E}">
        <p14:creationId xmlns:p14="http://schemas.microsoft.com/office/powerpoint/2010/main" val="2245428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10F9C2-555F-451F-BD50-2E04F4F00501}"/>
              </a:ext>
            </a:extLst>
          </p:cNvPr>
          <p:cNvSpPr>
            <a:spLocks noGrp="1"/>
          </p:cNvSpPr>
          <p:nvPr>
            <p:ph type="title"/>
          </p:nvPr>
        </p:nvSpPr>
        <p:spPr/>
        <p:txBody>
          <a:bodyPr/>
          <a:lstStyle/>
          <a:p>
            <a:r>
              <a:rPr lang="de-DE" dirty="0" err="1"/>
              <a:t>Reward</a:t>
            </a:r>
            <a:r>
              <a:rPr lang="de-DE" dirty="0"/>
              <a:t> </a:t>
            </a:r>
            <a:r>
              <a:rPr lang="de-DE" dirty="0" err="1"/>
              <a:t>system</a:t>
            </a:r>
            <a:r>
              <a:rPr lang="de-DE" dirty="0"/>
              <a:t> </a:t>
            </a:r>
            <a:r>
              <a:rPr lang="de-DE" dirty="0" err="1"/>
              <a:t>for</a:t>
            </a:r>
            <a:r>
              <a:rPr lang="de-DE" dirty="0"/>
              <a:t> </a:t>
            </a:r>
            <a:r>
              <a:rPr lang="de-DE" dirty="0" err="1"/>
              <a:t>teaching</a:t>
            </a:r>
            <a:r>
              <a:rPr lang="de-DE" dirty="0"/>
              <a:t> in a </a:t>
            </a:r>
            <a:r>
              <a:rPr lang="de-DE" dirty="0" err="1"/>
              <a:t>foreign</a:t>
            </a:r>
            <a:r>
              <a:rPr lang="de-DE" dirty="0"/>
              <a:t> </a:t>
            </a:r>
            <a:r>
              <a:rPr lang="de-DE" dirty="0" err="1"/>
              <a:t>language</a:t>
            </a:r>
            <a:endParaRPr lang="de-DE" dirty="0"/>
          </a:p>
        </p:txBody>
      </p:sp>
      <p:sp>
        <p:nvSpPr>
          <p:cNvPr id="3" name="Inhaltsplatzhalter 2">
            <a:extLst>
              <a:ext uri="{FF2B5EF4-FFF2-40B4-BE49-F238E27FC236}">
                <a16:creationId xmlns:a16="http://schemas.microsoft.com/office/drawing/2014/main" id="{0359597A-37BB-4A1D-BB33-1F7550EC2D22}"/>
              </a:ext>
            </a:extLst>
          </p:cNvPr>
          <p:cNvSpPr>
            <a:spLocks noGrp="1"/>
          </p:cNvSpPr>
          <p:nvPr>
            <p:ph idx="1"/>
          </p:nvPr>
        </p:nvSpPr>
        <p:spPr/>
        <p:txBody>
          <a:bodyPr>
            <a:normAutofit/>
          </a:bodyPr>
          <a:lstStyle/>
          <a:p>
            <a:r>
              <a:rPr lang="de-DE" sz="2800" dirty="0">
                <a:latin typeface="Calibri" panose="020F0502020204030204" pitchFamily="34" charset="0"/>
                <a:ea typeface="Calibri" panose="020F0502020204030204" pitchFamily="34" charset="0"/>
                <a:cs typeface="Calibri" panose="020F0502020204030204" pitchFamily="34" charset="0"/>
              </a:rPr>
              <a:t>The </a:t>
            </a:r>
            <a:r>
              <a:rPr lang="de-DE" sz="2800" dirty="0" err="1">
                <a:latin typeface="Calibri" panose="020F0502020204030204" pitchFamily="34" charset="0"/>
                <a:ea typeface="Calibri" panose="020F0502020204030204" pitchFamily="34" charset="0"/>
                <a:cs typeface="Calibri" panose="020F0502020204030204" pitchFamily="34" charset="0"/>
              </a:rPr>
              <a:t>reward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system</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should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be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generous</a:t>
            </a:r>
            <a:r>
              <a:rPr lang="de-DE" sz="2800" dirty="0">
                <a:latin typeface="Calibri" panose="020F0502020204030204" pitchFamily="34" charset="0"/>
                <a:ea typeface="Calibri" panose="020F0502020204030204" pitchFamily="34" charset="0"/>
                <a:cs typeface="Calibri" panose="020F0502020204030204" pitchFamily="34" charset="0"/>
              </a:rPr>
              <a:t> and transparent. </a:t>
            </a:r>
          </a:p>
          <a:p>
            <a:r>
              <a:rPr lang="de-DE" sz="2800" dirty="0">
                <a:latin typeface="Calibri" panose="020F0502020204030204" pitchFamily="34" charset="0"/>
                <a:ea typeface="Calibri" panose="020F0502020204030204" pitchFamily="34" charset="0"/>
                <a:cs typeface="Calibri" panose="020F0502020204030204" pitchFamily="34" charset="0"/>
              </a:rPr>
              <a:t>Content </a:t>
            </a:r>
            <a:r>
              <a:rPr lang="de-DE" sz="2800" dirty="0" err="1">
                <a:latin typeface="Calibri" panose="020F0502020204030204" pitchFamily="34" charset="0"/>
                <a:ea typeface="Calibri" panose="020F0502020204030204" pitchFamily="34" charset="0"/>
                <a:cs typeface="Calibri" panose="020F0502020204030204" pitchFamily="34" charset="0"/>
              </a:rPr>
              <a:t>teachers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rewarded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by</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recognising</a:t>
            </a:r>
            <a:r>
              <a:rPr lang="de-DE" sz="2800" dirty="0">
                <a:latin typeface="Calibri" panose="020F0502020204030204" pitchFamily="34" charset="0"/>
                <a:ea typeface="Calibri" panose="020F0502020204030204" pitchFamily="34" charset="0"/>
                <a:cs typeface="Calibri" panose="020F0502020204030204" pitchFamily="34" charset="0"/>
              </a:rPr>
              <a:t> extra </a:t>
            </a:r>
            <a:r>
              <a:rPr lang="de-DE" sz="2800" dirty="0" err="1">
                <a:latin typeface="Calibri" panose="020F0502020204030204" pitchFamily="34" charset="0"/>
                <a:ea typeface="Calibri" panose="020F0502020204030204" pitchFamily="34" charset="0"/>
                <a:cs typeface="Calibri" panose="020F0502020204030204" pitchFamily="34" charset="0"/>
              </a:rPr>
              <a:t>hours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or</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being</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paid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more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for</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the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effort</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involved</a:t>
            </a:r>
            <a:r>
              <a:rPr lang="de-DE" sz="2800" dirty="0">
                <a:latin typeface="Calibri" panose="020F0502020204030204" pitchFamily="34" charset="0"/>
                <a:ea typeface="Calibri" panose="020F0502020204030204" pitchFamily="34" charset="0"/>
                <a:cs typeface="Calibri" panose="020F0502020204030204" pitchFamily="34" charset="0"/>
              </a:rPr>
              <a:t> in FL </a:t>
            </a:r>
            <a:r>
              <a:rPr lang="de-DE" sz="2800" dirty="0" err="1">
                <a:latin typeface="Calibri" panose="020F0502020204030204" pitchFamily="34" charset="0"/>
                <a:ea typeface="Calibri" panose="020F0502020204030204" pitchFamily="34" charset="0"/>
                <a:cs typeface="Calibri" panose="020F0502020204030204" pitchFamily="34" charset="0"/>
              </a:rPr>
              <a:t>teaching</a:t>
            </a:r>
            <a:r>
              <a:rPr lang="de-DE" sz="2800" dirty="0">
                <a:latin typeface="Calibri" panose="020F0502020204030204" pitchFamily="34" charset="0"/>
                <a:ea typeface="Calibri" panose="020F0502020204030204" pitchFamily="34" charset="0"/>
                <a:cs typeface="Calibri" panose="020F0502020204030204" pitchFamily="34" charset="0"/>
              </a:rPr>
              <a:t>. </a:t>
            </a:r>
          </a:p>
          <a:p>
            <a:r>
              <a:rPr lang="de-DE" sz="2800" dirty="0" err="1">
                <a:latin typeface="Calibri" panose="020F0502020204030204" pitchFamily="34" charset="0"/>
                <a:ea typeface="Calibri" panose="020F0502020204030204" pitchFamily="34" charset="0"/>
                <a:cs typeface="Calibri" panose="020F0502020204030204" pitchFamily="34" charset="0"/>
              </a:rPr>
              <a:t>Reward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systems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that</a:t>
            </a:r>
            <a:r>
              <a:rPr lang="de-DE" sz="2800" dirty="0">
                <a:latin typeface="Calibri" panose="020F0502020204030204" pitchFamily="34" charset="0"/>
                <a:ea typeface="Calibri" panose="020F0502020204030204" pitchFamily="34" charset="0"/>
                <a:cs typeface="Calibri" panose="020F0502020204030204" pitchFamily="34" charset="0"/>
              </a:rPr>
              <a:t> do not </a:t>
            </a:r>
            <a:r>
              <a:rPr lang="de-DE" sz="2800" dirty="0" err="1">
                <a:latin typeface="Calibri" panose="020F0502020204030204" pitchFamily="34" charset="0"/>
                <a:ea typeface="Calibri" panose="020F0502020204030204" pitchFamily="34" charset="0"/>
                <a:cs typeface="Calibri" panose="020F0502020204030204" pitchFamily="34" charset="0"/>
              </a:rPr>
              <a:t>properly</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acknowledge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the</a:t>
            </a:r>
            <a:r>
              <a:rPr lang="de-DE" sz="2800" dirty="0">
                <a:latin typeface="Calibri" panose="020F0502020204030204" pitchFamily="34" charset="0"/>
                <a:ea typeface="Calibri" panose="020F0502020204030204" pitchFamily="34" charset="0"/>
                <a:cs typeface="Calibri" panose="020F0502020204030204" pitchFamily="34" charset="0"/>
              </a:rPr>
              <a:t> extra </a:t>
            </a:r>
            <a:r>
              <a:rPr lang="de-DE" sz="2800" dirty="0" err="1">
                <a:latin typeface="Calibri" panose="020F0502020204030204" pitchFamily="34" charset="0"/>
                <a:ea typeface="Calibri" panose="020F0502020204030204" pitchFamily="34" charset="0"/>
                <a:cs typeface="Calibri" panose="020F0502020204030204" pitchFamily="34" charset="0"/>
              </a:rPr>
              <a:t>effort</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may</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inadvertently</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demotivate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content</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teachers</a:t>
            </a:r>
            <a:r>
              <a:rPr lang="de-DE" sz="2800"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46539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F0686D-CF88-445E-8B9D-D1B09CABD700}"/>
              </a:ext>
            </a:extLst>
          </p:cNvPr>
          <p:cNvSpPr>
            <a:spLocks noGrp="1"/>
          </p:cNvSpPr>
          <p:nvPr>
            <p:ph type="title"/>
          </p:nvPr>
        </p:nvSpPr>
        <p:spPr>
          <a:xfrm>
            <a:off x="645130" y="512091"/>
            <a:ext cx="9404723" cy="950949"/>
          </a:xfrm>
        </p:spPr>
        <p:txBody>
          <a:bodyPr/>
          <a:lstStyle/>
          <a:p>
            <a:r>
              <a:rPr lang="de-DE" sz="3200" dirty="0">
                <a:latin typeface="Calibri" panose="020F0502020204030204" pitchFamily="34" charset="0"/>
                <a:ea typeface="Calibri" panose="020F0502020204030204" pitchFamily="34" charset="0"/>
                <a:cs typeface="Calibri" panose="020F0502020204030204" pitchFamily="34" charset="0"/>
              </a:rPr>
              <a:t>So, </a:t>
            </a:r>
            <a:r>
              <a:rPr lang="de-DE" sz="3200" dirty="0" err="1">
                <a:latin typeface="Calibri" panose="020F0502020204030204" pitchFamily="34" charset="0"/>
                <a:ea typeface="Calibri" panose="020F0502020204030204" pitchFamily="34" charset="0"/>
                <a:cs typeface="Calibri" panose="020F0502020204030204" pitchFamily="34" charset="0"/>
              </a:rPr>
              <a:t>what</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does</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the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institution</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need</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to</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provide</a:t>
            </a:r>
            <a:r>
              <a:rPr lang="de-DE" sz="3200" dirty="0">
                <a:latin typeface="Calibri" panose="020F0502020204030204" pitchFamily="34" charset="0"/>
                <a:ea typeface="Calibri" panose="020F0502020204030204" pitchFamily="34" charset="0"/>
                <a:cs typeface="Calibri" panose="020F0502020204030204" pitchFamily="34" charset="0"/>
              </a:rPr>
              <a:t>?</a:t>
            </a:r>
          </a:p>
        </p:txBody>
      </p:sp>
      <p:sp>
        <p:nvSpPr>
          <p:cNvPr id="3" name="Inhaltsplatzhalter 2">
            <a:extLst>
              <a:ext uri="{FF2B5EF4-FFF2-40B4-BE49-F238E27FC236}">
                <a16:creationId xmlns:a16="http://schemas.microsoft.com/office/drawing/2014/main" id="{A5D915EE-6691-4DA3-B7C3-398FB0F4093A}"/>
              </a:ext>
            </a:extLst>
          </p:cNvPr>
          <p:cNvSpPr>
            <a:spLocks noGrp="1"/>
          </p:cNvSpPr>
          <p:nvPr>
            <p:ph idx="1"/>
          </p:nvPr>
        </p:nvSpPr>
        <p:spPr>
          <a:xfrm>
            <a:off x="1103312" y="1117600"/>
            <a:ext cx="8946541" cy="5130799"/>
          </a:xfrm>
        </p:spPr>
        <p:txBody>
          <a:bodyPr>
            <a:normAutofit/>
          </a:bodyPr>
          <a:lstStyle/>
          <a:p>
            <a:r>
              <a:rPr lang="de-DE" sz="3200" dirty="0" err="1">
                <a:latin typeface="Calibri" panose="020F0502020204030204" pitchFamily="34" charset="0"/>
                <a:ea typeface="Calibri" panose="020F0502020204030204" pitchFamily="34" charset="0"/>
                <a:cs typeface="Calibri" panose="020F0502020204030204" pitchFamily="34" charset="0"/>
              </a:rPr>
              <a:t>Provide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integrated</a:t>
            </a:r>
            <a:r>
              <a:rPr lang="de-DE" sz="3200" dirty="0">
                <a:latin typeface="Calibri" panose="020F0502020204030204" pitchFamily="34" charset="0"/>
                <a:ea typeface="Calibri" panose="020F0502020204030204" pitchFamily="34" charset="0"/>
                <a:cs typeface="Calibri" panose="020F0502020204030204" pitchFamily="34" charset="0"/>
              </a:rPr>
              <a:t> support </a:t>
            </a:r>
            <a:r>
              <a:rPr lang="de-DE" sz="3200" dirty="0" err="1">
                <a:latin typeface="Calibri" panose="020F0502020204030204" pitchFamily="34" charset="0"/>
                <a:ea typeface="Calibri" panose="020F0502020204030204" pitchFamily="34" charset="0"/>
                <a:cs typeface="Calibri" panose="020F0502020204030204" pitchFamily="34" charset="0"/>
              </a:rPr>
              <a:t>for</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students</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to</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develop</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advanced</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academic</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skills</a:t>
            </a:r>
            <a:r>
              <a:rPr lang="de-DE" sz="3200" dirty="0">
                <a:latin typeface="Calibri" panose="020F0502020204030204" pitchFamily="34" charset="0"/>
                <a:ea typeface="Calibri" panose="020F0502020204030204" pitchFamily="34" charset="0"/>
                <a:cs typeface="Calibri" panose="020F0502020204030204" pitchFamily="34" charset="0"/>
              </a:rPr>
              <a:t> – </a:t>
            </a:r>
            <a:r>
              <a:rPr lang="de-DE" sz="3200" dirty="0" err="1">
                <a:latin typeface="Calibri" panose="020F0502020204030204" pitchFamily="34" charset="0"/>
                <a:ea typeface="Calibri" panose="020F0502020204030204" pitchFamily="34" charset="0"/>
                <a:cs typeface="Calibri" panose="020F0502020204030204" pitchFamily="34" charset="0"/>
              </a:rPr>
              <a:t>discipline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literacy</a:t>
            </a:r>
            <a:r>
              <a:rPr lang="de-DE" sz="3200" dirty="0">
                <a:latin typeface="Calibri" panose="020F0502020204030204" pitchFamily="34" charset="0"/>
                <a:ea typeface="Calibri" panose="020F0502020204030204" pitchFamily="34" charset="0"/>
                <a:cs typeface="Calibri" panose="020F0502020204030204" pitchFamily="34" charset="0"/>
              </a:rPr>
              <a:t>.  </a:t>
            </a:r>
          </a:p>
          <a:p>
            <a:r>
              <a:rPr lang="de-DE" sz="3200" dirty="0" err="1">
                <a:latin typeface="Calibri" panose="020F0502020204030204" pitchFamily="34" charset="0"/>
                <a:ea typeface="Calibri" panose="020F0502020204030204" pitchFamily="34" charset="0"/>
                <a:cs typeface="Calibri" panose="020F0502020204030204" pitchFamily="34" charset="0"/>
              </a:rPr>
              <a:t>Provide</a:t>
            </a:r>
            <a:r>
              <a:rPr lang="de-DE" sz="3200" dirty="0">
                <a:latin typeface="Calibri" panose="020F0502020204030204" pitchFamily="34" charset="0"/>
                <a:ea typeface="Calibri" panose="020F0502020204030204" pitchFamily="34" charset="0"/>
                <a:cs typeface="Calibri" panose="020F0502020204030204" pitchFamily="34" charset="0"/>
              </a:rPr>
              <a:t> support </a:t>
            </a:r>
            <a:r>
              <a:rPr lang="de-DE" sz="3200" dirty="0" err="1">
                <a:latin typeface="Calibri" panose="020F0502020204030204" pitchFamily="34" charset="0"/>
                <a:ea typeface="Calibri" panose="020F0502020204030204" pitchFamily="34" charset="0"/>
                <a:cs typeface="Calibri" panose="020F0502020204030204" pitchFamily="34" charset="0"/>
              </a:rPr>
              <a:t>for</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content</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teachers</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to</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develop</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methodology</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intercultural</a:t>
            </a:r>
            <a:r>
              <a:rPr lang="de-DE" sz="3200" dirty="0">
                <a:latin typeface="Calibri" panose="020F0502020204030204" pitchFamily="34" charset="0"/>
                <a:ea typeface="Calibri" panose="020F0502020204030204" pitchFamily="34" charset="0"/>
                <a:cs typeface="Calibri" panose="020F0502020204030204" pitchFamily="34" charset="0"/>
              </a:rPr>
              <a:t> and </a:t>
            </a:r>
            <a:r>
              <a:rPr lang="de-DE" sz="3200" dirty="0" err="1">
                <a:latin typeface="Calibri" panose="020F0502020204030204" pitchFamily="34" charset="0"/>
                <a:ea typeface="Calibri" panose="020F0502020204030204" pitchFamily="34" charset="0"/>
                <a:cs typeface="Calibri" panose="020F0502020204030204" pitchFamily="34" charset="0"/>
              </a:rPr>
              <a:t>communicative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skills</a:t>
            </a:r>
            <a:endParaRPr lang="de-DE" sz="3200" dirty="0">
              <a:latin typeface="Calibri" panose="020F0502020204030204" pitchFamily="34" charset="0"/>
              <a:ea typeface="Calibri" panose="020F0502020204030204" pitchFamily="34" charset="0"/>
              <a:cs typeface="Calibri" panose="020F0502020204030204" pitchFamily="34" charset="0"/>
            </a:endParaRPr>
          </a:p>
          <a:p>
            <a:r>
              <a:rPr lang="de-DE" sz="3200" dirty="0" err="1">
                <a:latin typeface="Calibri" panose="020F0502020204030204" pitchFamily="34" charset="0"/>
                <a:ea typeface="Calibri" panose="020F0502020204030204" pitchFamily="34" charset="0"/>
                <a:cs typeface="Calibri" panose="020F0502020204030204" pitchFamily="34" charset="0"/>
              </a:rPr>
              <a:t>Employ</a:t>
            </a:r>
            <a:r>
              <a:rPr lang="de-DE" sz="3200" dirty="0">
                <a:latin typeface="Calibri" panose="020F0502020204030204" pitchFamily="34" charset="0"/>
                <a:ea typeface="Calibri" panose="020F0502020204030204" pitchFamily="34" charset="0"/>
                <a:cs typeface="Calibri" panose="020F0502020204030204" pitchFamily="34" charset="0"/>
              </a:rPr>
              <a:t> a </a:t>
            </a:r>
            <a:r>
              <a:rPr lang="de-DE" sz="3200" dirty="0" err="1">
                <a:latin typeface="Calibri" panose="020F0502020204030204" pitchFamily="34" charset="0"/>
                <a:ea typeface="Calibri" panose="020F0502020204030204" pitchFamily="34" charset="0"/>
                <a:cs typeface="Calibri" panose="020F0502020204030204" pitchFamily="34" charset="0"/>
              </a:rPr>
              <a:t>student</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welfare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officer</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to</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cater</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for</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the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range</a:t>
            </a:r>
            <a:r>
              <a:rPr lang="de-DE" sz="3200" dirty="0">
                <a:latin typeface="Calibri" panose="020F0502020204030204" pitchFamily="34" charset="0"/>
                <a:ea typeface="Calibri" panose="020F0502020204030204" pitchFamily="34" charset="0"/>
                <a:cs typeface="Calibri" panose="020F0502020204030204" pitchFamily="34" charset="0"/>
              </a:rPr>
              <a:t> of </a:t>
            </a:r>
            <a:r>
              <a:rPr lang="de-DE" sz="3200" dirty="0" err="1">
                <a:latin typeface="Calibri" panose="020F0502020204030204" pitchFamily="34" charset="0"/>
                <a:ea typeface="Calibri" panose="020F0502020204030204" pitchFamily="34" charset="0"/>
                <a:cs typeface="Calibri" panose="020F0502020204030204" pitchFamily="34" charset="0"/>
              </a:rPr>
              <a:t>issues</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that</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prevent</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or</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distract</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students</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from</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achieving</a:t>
            </a:r>
            <a:r>
              <a:rPr lang="de-DE" sz="3200" dirty="0">
                <a:latin typeface="Calibri" panose="020F0502020204030204" pitchFamily="34" charset="0"/>
                <a:ea typeface="Calibri" panose="020F0502020204030204" pitchFamily="34" charset="0"/>
                <a:cs typeface="Calibri" panose="020F0502020204030204" pitchFamily="34" charset="0"/>
              </a:rPr>
              <a:t> a high </a:t>
            </a:r>
            <a:r>
              <a:rPr lang="de-DE" sz="3200" dirty="0" err="1">
                <a:latin typeface="Calibri" panose="020F0502020204030204" pitchFamily="34" charset="0"/>
                <a:ea typeface="Calibri" panose="020F0502020204030204" pitchFamily="34" charset="0"/>
                <a:cs typeface="Calibri" panose="020F0502020204030204" pitchFamily="34" charset="0"/>
              </a:rPr>
              <a:t>academic</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standard</a:t>
            </a:r>
            <a:r>
              <a:rPr lang="de-DE" sz="3200"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82201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f It Doesn't Have Holes, Science Says Its Not Swiss Cheese | VinePair">
            <a:extLst>
              <a:ext uri="{FF2B5EF4-FFF2-40B4-BE49-F238E27FC236}">
                <a16:creationId xmlns:a16="http://schemas.microsoft.com/office/drawing/2014/main" id="{FABEB8ED-7FD9-424C-BD12-FA297D03C7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42913"/>
            <a:ext cx="11430000" cy="597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21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wiss cheese hole mystery solved: It's all down to dirt - BBC News">
            <a:extLst>
              <a:ext uri="{FF2B5EF4-FFF2-40B4-BE49-F238E27FC236}">
                <a16:creationId xmlns:a16="http://schemas.microsoft.com/office/drawing/2014/main" id="{67BE4F52-DA86-41D0-BFE1-37B7638291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350" y="777240"/>
            <a:ext cx="9852660" cy="5737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489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41F25C-3FA3-4D63-AB1F-B55E2265CBD0}"/>
              </a:ext>
            </a:extLst>
          </p:cNvPr>
          <p:cNvSpPr>
            <a:spLocks noGrp="1"/>
          </p:cNvSpPr>
          <p:nvPr>
            <p:ph type="title"/>
          </p:nvPr>
        </p:nvSpPr>
        <p:spPr/>
        <p:txBody>
          <a:bodyPr/>
          <a:lstStyle/>
          <a:p>
            <a:r>
              <a:rPr lang="de-DE" dirty="0" err="1">
                <a:latin typeface="Calibri" panose="020F0502020204030204" pitchFamily="34" charset="0"/>
                <a:ea typeface="Calibri" panose="020F0502020204030204" pitchFamily="34" charset="0"/>
                <a:cs typeface="Calibri" panose="020F0502020204030204" pitchFamily="34" charset="0"/>
              </a:rPr>
              <a:t>False</a:t>
            </a:r>
            <a:r>
              <a:rPr lang="de-DE" dirty="0">
                <a:latin typeface="Calibri" panose="020F0502020204030204" pitchFamily="34" charset="0"/>
                <a:ea typeface="Calibri" panose="020F0502020204030204" pitchFamily="34" charset="0"/>
                <a:cs typeface="Calibri" panose="020F0502020204030204" pitchFamily="34" charset="0"/>
              </a:rPr>
              <a:t> </a:t>
            </a:r>
            <a:r>
              <a:rPr lang="de-DE" dirty="0" err="1">
                <a:latin typeface="Calibri" panose="020F0502020204030204" pitchFamily="34" charset="0"/>
                <a:ea typeface="Calibri" panose="020F0502020204030204" pitchFamily="34" charset="0"/>
                <a:cs typeface="Calibri" panose="020F0502020204030204" pitchFamily="34" charset="0"/>
              </a:rPr>
              <a:t>assumptions</a:t>
            </a:r>
            <a:r>
              <a:rPr lang="de-DE" dirty="0">
                <a:latin typeface="Calibri" panose="020F0502020204030204" pitchFamily="34" charset="0"/>
                <a:ea typeface="Calibri" panose="020F0502020204030204" pitchFamily="34" charset="0"/>
                <a:cs typeface="Calibri" panose="020F0502020204030204" pitchFamily="34" charset="0"/>
              </a:rPr>
              <a:t>?</a:t>
            </a:r>
          </a:p>
        </p:txBody>
      </p:sp>
      <p:sp>
        <p:nvSpPr>
          <p:cNvPr id="3" name="Inhaltsplatzhalter 2">
            <a:extLst>
              <a:ext uri="{FF2B5EF4-FFF2-40B4-BE49-F238E27FC236}">
                <a16:creationId xmlns:a16="http://schemas.microsoft.com/office/drawing/2014/main" id="{B10A35B1-41B4-4B67-8DEC-4A4035F61F74}"/>
              </a:ext>
            </a:extLst>
          </p:cNvPr>
          <p:cNvSpPr>
            <a:spLocks noGrp="1"/>
          </p:cNvSpPr>
          <p:nvPr>
            <p:ph idx="1"/>
          </p:nvPr>
        </p:nvSpPr>
        <p:spPr>
          <a:xfrm>
            <a:off x="1103312" y="1165860"/>
            <a:ext cx="8946541" cy="5452110"/>
          </a:xfrm>
        </p:spPr>
        <p:txBody>
          <a:bodyPr>
            <a:noAutofit/>
          </a:bodyPr>
          <a:lstStyle/>
          <a:p>
            <a:r>
              <a:rPr lang="de-DE" sz="2400" dirty="0">
                <a:latin typeface="Calibri" panose="020F0502020204030204" pitchFamily="34" charset="0"/>
                <a:ea typeface="Calibri" panose="020F0502020204030204" pitchFamily="34" charset="0"/>
                <a:cs typeface="Calibri" panose="020F0502020204030204" pitchFamily="34" charset="0"/>
              </a:rPr>
              <a:t>International </a:t>
            </a:r>
            <a:r>
              <a:rPr lang="de-DE" sz="2400" dirty="0" err="1">
                <a:latin typeface="Calibri" panose="020F0502020204030204" pitchFamily="34" charset="0"/>
                <a:ea typeface="Calibri" panose="020F0502020204030204" pitchFamily="34" charset="0"/>
                <a:cs typeface="Calibri" panose="020F0502020204030204" pitchFamily="34" charset="0"/>
              </a:rPr>
              <a:t>students</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have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the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academic</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skills</a:t>
            </a:r>
            <a:r>
              <a:rPr lang="de-DE" sz="2400" dirty="0">
                <a:latin typeface="Calibri" panose="020F0502020204030204" pitchFamily="34" charset="0"/>
                <a:ea typeface="Calibri" panose="020F0502020204030204" pitchFamily="34" charset="0"/>
                <a:cs typeface="Calibri" panose="020F0502020204030204" pitchFamily="34" charset="0"/>
              </a:rPr>
              <a:t> and </a:t>
            </a:r>
            <a:r>
              <a:rPr lang="de-DE" sz="2400" dirty="0" err="1">
                <a:latin typeface="Calibri" panose="020F0502020204030204" pitchFamily="34" charset="0"/>
                <a:ea typeface="Calibri" panose="020F0502020204030204" pitchFamily="34" charset="0"/>
                <a:cs typeface="Calibri" panose="020F0502020204030204" pitchFamily="34" charset="0"/>
              </a:rPr>
              <a:t>linguistic</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proficiency</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to</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successfully</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complete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their</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studies</a:t>
            </a:r>
            <a:r>
              <a:rPr lang="de-DE" sz="2400" dirty="0">
                <a:latin typeface="Calibri" panose="020F0502020204030204" pitchFamily="34" charset="0"/>
                <a:ea typeface="Calibri" panose="020F0502020204030204" pitchFamily="34" charset="0"/>
                <a:cs typeface="Calibri" panose="020F0502020204030204" pitchFamily="34" charset="0"/>
              </a:rPr>
              <a:t> – </a:t>
            </a:r>
            <a:r>
              <a:rPr lang="de-DE" sz="2400" dirty="0" err="1">
                <a:latin typeface="Calibri" panose="020F0502020204030204" pitchFamily="34" charset="0"/>
                <a:ea typeface="Calibri" panose="020F0502020204030204" pitchFamily="34" charset="0"/>
                <a:cs typeface="Calibri" panose="020F0502020204030204" pitchFamily="34" charset="0"/>
              </a:rPr>
              <a:t>based</a:t>
            </a:r>
            <a:r>
              <a:rPr lang="de-DE" sz="2400" dirty="0">
                <a:latin typeface="Calibri" panose="020F0502020204030204" pitchFamily="34" charset="0"/>
                <a:ea typeface="Calibri" panose="020F0502020204030204" pitchFamily="34" charset="0"/>
                <a:cs typeface="Calibri" panose="020F0502020204030204" pitchFamily="34" charset="0"/>
              </a:rPr>
              <a:t> on </a:t>
            </a:r>
            <a:r>
              <a:rPr lang="de-DE" sz="2400" dirty="0" err="1">
                <a:latin typeface="Calibri" panose="020F0502020204030204" pitchFamily="34" charset="0"/>
                <a:ea typeface="Calibri" panose="020F0502020204030204" pitchFamily="34" charset="0"/>
                <a:cs typeface="Calibri" panose="020F0502020204030204" pitchFamily="34" charset="0"/>
              </a:rPr>
              <a:t>satisfying</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entry</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requirements</a:t>
            </a:r>
            <a:r>
              <a:rPr lang="de-DE" sz="2400" dirty="0">
                <a:latin typeface="Calibri" panose="020F0502020204030204" pitchFamily="34" charset="0"/>
                <a:ea typeface="Calibri" panose="020F0502020204030204" pitchFamily="34" charset="0"/>
                <a:cs typeface="Calibri" panose="020F0502020204030204" pitchFamily="34" charset="0"/>
              </a:rPr>
              <a:t>. </a:t>
            </a:r>
          </a:p>
          <a:p>
            <a:r>
              <a:rPr lang="de-DE" sz="2400" dirty="0">
                <a:latin typeface="Calibri" panose="020F0502020204030204" pitchFamily="34" charset="0"/>
                <a:ea typeface="Calibri" panose="020F0502020204030204" pitchFamily="34" charset="0"/>
                <a:cs typeface="Calibri" panose="020F0502020204030204" pitchFamily="34" charset="0"/>
              </a:rPr>
              <a:t>In </a:t>
            </a:r>
            <a:r>
              <a:rPr lang="de-DE" sz="2400" dirty="0" err="1">
                <a:latin typeface="Calibri" panose="020F0502020204030204" pitchFamily="34" charset="0"/>
                <a:ea typeface="Calibri" panose="020F0502020204030204" pitchFamily="34" charset="0"/>
                <a:cs typeface="Calibri" panose="020F0502020204030204" pitchFamily="34" charset="0"/>
              </a:rPr>
              <a:t>order</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to</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ensure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that</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content</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teachers</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can</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teach</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successfully</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the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institution</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is</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obliged</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to</a:t>
            </a:r>
            <a:r>
              <a:rPr lang="de-DE" sz="2400" dirty="0">
                <a:latin typeface="Calibri" panose="020F0502020204030204" pitchFamily="34" charset="0"/>
                <a:ea typeface="Calibri" panose="020F0502020204030204" pitchFamily="34" charset="0"/>
                <a:cs typeface="Calibri" panose="020F0502020204030204" pitchFamily="34" charset="0"/>
              </a:rPr>
              <a:t> do </a:t>
            </a:r>
            <a:r>
              <a:rPr lang="de-DE" sz="2400" dirty="0" err="1">
                <a:latin typeface="Calibri" panose="020F0502020204030204" pitchFamily="34" charset="0"/>
                <a:ea typeface="Calibri" panose="020F0502020204030204" pitchFamily="34" charset="0"/>
                <a:cs typeface="Calibri" panose="020F0502020204030204" pitchFamily="34" charset="0"/>
              </a:rPr>
              <a:t>no</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more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than</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ask</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for</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proof</a:t>
            </a:r>
            <a:r>
              <a:rPr lang="de-DE" sz="2400" dirty="0">
                <a:latin typeface="Calibri" panose="020F0502020204030204" pitchFamily="34" charset="0"/>
                <a:ea typeface="Calibri" panose="020F0502020204030204" pitchFamily="34" charset="0"/>
                <a:cs typeface="Calibri" panose="020F0502020204030204" pitchFamily="34" charset="0"/>
              </a:rPr>
              <a:t> of </a:t>
            </a:r>
            <a:r>
              <a:rPr lang="de-DE" sz="2400" dirty="0" err="1">
                <a:latin typeface="Calibri" panose="020F0502020204030204" pitchFamily="34" charset="0"/>
                <a:ea typeface="Calibri" panose="020F0502020204030204" pitchFamily="34" charset="0"/>
                <a:cs typeface="Calibri" panose="020F0502020204030204" pitchFamily="34" charset="0"/>
              </a:rPr>
              <a:t>linguistic</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competence</a:t>
            </a:r>
            <a:r>
              <a:rPr lang="de-DE" sz="2400" dirty="0">
                <a:latin typeface="Calibri" panose="020F0502020204030204" pitchFamily="34" charset="0"/>
                <a:ea typeface="Calibri" panose="020F0502020204030204" pitchFamily="34" charset="0"/>
                <a:cs typeface="Calibri" panose="020F0502020204030204" pitchFamily="34" charset="0"/>
              </a:rPr>
              <a:t>.</a:t>
            </a:r>
          </a:p>
          <a:p>
            <a:r>
              <a:rPr lang="de-DE" sz="2400" dirty="0" err="1">
                <a:latin typeface="Calibri" panose="020F0502020204030204" pitchFamily="34" charset="0"/>
                <a:ea typeface="Calibri" panose="020F0502020204030204" pitchFamily="34" charset="0"/>
                <a:cs typeface="Calibri" panose="020F0502020204030204" pitchFamily="34" charset="0"/>
              </a:rPr>
              <a:t>Students</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have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the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necessary</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financial</a:t>
            </a:r>
            <a:r>
              <a:rPr lang="de-DE" sz="2400" dirty="0">
                <a:latin typeface="Calibri" panose="020F0502020204030204" pitchFamily="34" charset="0"/>
                <a:ea typeface="Calibri" panose="020F0502020204030204" pitchFamily="34" charset="0"/>
                <a:cs typeface="Calibri" panose="020F0502020204030204" pitchFamily="34" charset="0"/>
              </a:rPr>
              <a:t>, emotional, </a:t>
            </a:r>
            <a:r>
              <a:rPr lang="de-DE" sz="2400" dirty="0" err="1">
                <a:latin typeface="Calibri" panose="020F0502020204030204" pitchFamily="34" charset="0"/>
                <a:ea typeface="Calibri" panose="020F0502020204030204" pitchFamily="34" charset="0"/>
                <a:cs typeface="Calibri" panose="020F0502020204030204" pitchFamily="34" charset="0"/>
              </a:rPr>
              <a:t>psychological</a:t>
            </a:r>
            <a:r>
              <a:rPr lang="de-DE" sz="2400" dirty="0">
                <a:latin typeface="Calibri" panose="020F0502020204030204" pitchFamily="34" charset="0"/>
                <a:ea typeface="Calibri" panose="020F0502020204030204" pitchFamily="34" charset="0"/>
                <a:cs typeface="Calibri" panose="020F0502020204030204" pitchFamily="34" charset="0"/>
              </a:rPr>
              <a:t> and social </a:t>
            </a:r>
            <a:r>
              <a:rPr lang="de-DE" sz="2400" dirty="0" err="1">
                <a:latin typeface="Calibri" panose="020F0502020204030204" pitchFamily="34" charset="0"/>
                <a:ea typeface="Calibri" panose="020F0502020204030204" pitchFamily="34" charset="0"/>
                <a:cs typeface="Calibri" panose="020F0502020204030204" pitchFamily="34" charset="0"/>
              </a:rPr>
              <a:t>resources</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to</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concentrate</a:t>
            </a:r>
            <a:r>
              <a:rPr lang="de-DE" sz="2400" dirty="0">
                <a:latin typeface="Calibri" panose="020F0502020204030204" pitchFamily="34" charset="0"/>
                <a:ea typeface="Calibri" panose="020F0502020204030204" pitchFamily="34" charset="0"/>
                <a:cs typeface="Calibri" panose="020F0502020204030204" pitchFamily="34" charset="0"/>
              </a:rPr>
              <a:t> on </a:t>
            </a:r>
            <a:r>
              <a:rPr lang="de-DE" sz="2400" dirty="0" err="1">
                <a:latin typeface="Calibri" panose="020F0502020204030204" pitchFamily="34" charset="0"/>
                <a:ea typeface="Calibri" panose="020F0502020204030204" pitchFamily="34" charset="0"/>
                <a:cs typeface="Calibri" panose="020F0502020204030204" pitchFamily="34" charset="0"/>
              </a:rPr>
              <a:t>their</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studies</a:t>
            </a:r>
            <a:r>
              <a:rPr lang="de-DE" sz="2400" dirty="0">
                <a:latin typeface="Calibri" panose="020F0502020204030204" pitchFamily="34" charset="0"/>
                <a:ea typeface="Calibri" panose="020F0502020204030204" pitchFamily="34" charset="0"/>
                <a:cs typeface="Calibri" panose="020F0502020204030204" pitchFamily="34" charset="0"/>
              </a:rPr>
              <a:t> and </a:t>
            </a:r>
            <a:r>
              <a:rPr lang="de-DE" sz="2400" dirty="0" err="1">
                <a:latin typeface="Calibri" panose="020F0502020204030204" pitchFamily="34" charset="0"/>
                <a:ea typeface="Calibri" panose="020F0502020204030204" pitchFamily="34" charset="0"/>
                <a:cs typeface="Calibri" panose="020F0502020204030204" pitchFamily="34" charset="0"/>
              </a:rPr>
              <a:t>attain</a:t>
            </a:r>
            <a:r>
              <a:rPr lang="de-DE" sz="2400" dirty="0">
                <a:latin typeface="Calibri" panose="020F0502020204030204" pitchFamily="34" charset="0"/>
                <a:ea typeface="Calibri" panose="020F0502020204030204" pitchFamily="34" charset="0"/>
                <a:cs typeface="Calibri" panose="020F0502020204030204" pitchFamily="34" charset="0"/>
              </a:rPr>
              <a:t> a high </a:t>
            </a:r>
            <a:r>
              <a:rPr lang="de-DE" sz="2400" dirty="0" err="1">
                <a:latin typeface="Calibri" panose="020F0502020204030204" pitchFamily="34" charset="0"/>
                <a:ea typeface="Calibri" panose="020F0502020204030204" pitchFamily="34" charset="0"/>
                <a:cs typeface="Calibri" panose="020F0502020204030204" pitchFamily="34" charset="0"/>
              </a:rPr>
              <a:t>level</a:t>
            </a:r>
            <a:r>
              <a:rPr lang="de-DE" sz="2400" dirty="0">
                <a:latin typeface="Calibri" panose="020F0502020204030204" pitchFamily="34" charset="0"/>
                <a:ea typeface="Calibri" panose="020F0502020204030204" pitchFamily="34" charset="0"/>
                <a:cs typeface="Calibri" panose="020F0502020204030204" pitchFamily="34" charset="0"/>
              </a:rPr>
              <a:t> of </a:t>
            </a:r>
            <a:r>
              <a:rPr lang="de-DE" sz="2400" dirty="0" err="1">
                <a:latin typeface="Calibri" panose="020F0502020204030204" pitchFamily="34" charset="0"/>
                <a:ea typeface="Calibri" panose="020F0502020204030204" pitchFamily="34" charset="0"/>
                <a:cs typeface="Calibri" panose="020F0502020204030204" pitchFamily="34" charset="0"/>
              </a:rPr>
              <a:t>academic</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achievement</a:t>
            </a:r>
            <a:r>
              <a:rPr lang="de-DE" sz="2400" dirty="0">
                <a:latin typeface="Calibri" panose="020F0502020204030204" pitchFamily="34" charset="0"/>
                <a:ea typeface="Calibri" panose="020F0502020204030204" pitchFamily="34" charset="0"/>
                <a:cs typeface="Calibri" panose="020F0502020204030204" pitchFamily="34" charset="0"/>
              </a:rPr>
              <a:t>. </a:t>
            </a:r>
          </a:p>
          <a:p>
            <a:r>
              <a:rPr lang="de-DE" sz="2400" dirty="0">
                <a:latin typeface="Calibri" panose="020F0502020204030204" pitchFamily="34" charset="0"/>
                <a:ea typeface="Calibri" panose="020F0502020204030204" pitchFamily="34" charset="0"/>
                <a:cs typeface="Calibri" panose="020F0502020204030204" pitchFamily="34" charset="0"/>
              </a:rPr>
              <a:t>Professors </a:t>
            </a:r>
            <a:r>
              <a:rPr lang="de-DE" sz="2400" dirty="0" err="1">
                <a:latin typeface="Calibri" panose="020F0502020204030204" pitchFamily="34" charset="0"/>
                <a:ea typeface="Calibri" panose="020F0502020204030204" pitchFamily="34" charset="0"/>
                <a:cs typeface="Calibri" panose="020F0502020204030204" pitchFamily="34" charset="0"/>
              </a:rPr>
              <a:t>are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by</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default</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intrinsically</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motivated</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to</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teach</a:t>
            </a:r>
            <a:r>
              <a:rPr lang="de-DE" sz="2400" dirty="0">
                <a:latin typeface="Calibri" panose="020F0502020204030204" pitchFamily="34" charset="0"/>
                <a:ea typeface="Calibri" panose="020F0502020204030204" pitchFamily="34" charset="0"/>
                <a:cs typeface="Calibri" panose="020F0502020204030204" pitchFamily="34" charset="0"/>
              </a:rPr>
              <a:t> in a </a:t>
            </a:r>
            <a:r>
              <a:rPr lang="de-DE" sz="2400" dirty="0" err="1">
                <a:latin typeface="Calibri" panose="020F0502020204030204" pitchFamily="34" charset="0"/>
                <a:ea typeface="Calibri" panose="020F0502020204030204" pitchFamily="34" charset="0"/>
                <a:cs typeface="Calibri" panose="020F0502020204030204" pitchFamily="34" charset="0"/>
              </a:rPr>
              <a:t>foreign</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language</a:t>
            </a:r>
            <a:r>
              <a:rPr lang="de-DE" sz="2400" dirty="0">
                <a:latin typeface="Calibri" panose="020F0502020204030204" pitchFamily="34" charset="0"/>
                <a:ea typeface="Calibri" panose="020F0502020204030204" pitchFamily="34" charset="0"/>
                <a:cs typeface="Calibri" panose="020F0502020204030204" pitchFamily="34" charset="0"/>
              </a:rPr>
              <a:t> (FL) and </a:t>
            </a:r>
            <a:r>
              <a:rPr lang="de-DE" sz="2400" dirty="0" err="1">
                <a:latin typeface="Calibri" panose="020F0502020204030204" pitchFamily="34" charset="0"/>
                <a:ea typeface="Calibri" panose="020F0502020204030204" pitchFamily="34" charset="0"/>
                <a:cs typeface="Calibri" panose="020F0502020204030204" pitchFamily="34" charset="0"/>
              </a:rPr>
              <a:t>the</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reward</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system</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is</a:t>
            </a:r>
            <a:r>
              <a:rPr lang="de-DE" sz="2400" dirty="0">
                <a:latin typeface="Calibri" panose="020F0502020204030204" pitchFamily="34" charset="0"/>
                <a:ea typeface="Calibri" panose="020F0502020204030204" pitchFamily="34" charset="0"/>
                <a:cs typeface="Calibri" panose="020F0502020204030204" pitchFamily="34" charset="0"/>
              </a:rPr>
              <a:t> </a:t>
            </a:r>
            <a:r>
              <a:rPr lang="de-DE" sz="2400" dirty="0" err="1">
                <a:latin typeface="Calibri" panose="020F0502020204030204" pitchFamily="34" charset="0"/>
                <a:ea typeface="Calibri" panose="020F0502020204030204" pitchFamily="34" charset="0"/>
                <a:cs typeface="Calibri" panose="020F0502020204030204" pitchFamily="34" charset="0"/>
              </a:rPr>
              <a:t>secondary</a:t>
            </a:r>
            <a:r>
              <a:rPr lang="de-DE" sz="2400"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005329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3BEBF5-2E8A-4398-9040-062B2E39CC63}"/>
              </a:ext>
            </a:extLst>
          </p:cNvPr>
          <p:cNvSpPr>
            <a:spLocks noGrp="1"/>
          </p:cNvSpPr>
          <p:nvPr>
            <p:ph type="title"/>
          </p:nvPr>
        </p:nvSpPr>
        <p:spPr/>
        <p:txBody>
          <a:bodyPr/>
          <a:lstStyle/>
          <a:p>
            <a:r>
              <a:rPr lang="de-DE" dirty="0"/>
              <a:t>Topics</a:t>
            </a:r>
          </a:p>
        </p:txBody>
      </p:sp>
      <p:sp>
        <p:nvSpPr>
          <p:cNvPr id="3" name="Inhaltsplatzhalter 2">
            <a:extLst>
              <a:ext uri="{FF2B5EF4-FFF2-40B4-BE49-F238E27FC236}">
                <a16:creationId xmlns:a16="http://schemas.microsoft.com/office/drawing/2014/main" id="{84FEA9DB-60D5-44FC-8F3F-EC79CED9556E}"/>
              </a:ext>
            </a:extLst>
          </p:cNvPr>
          <p:cNvSpPr>
            <a:spLocks noGrp="1"/>
          </p:cNvSpPr>
          <p:nvPr>
            <p:ph idx="1"/>
          </p:nvPr>
        </p:nvSpPr>
        <p:spPr/>
        <p:txBody>
          <a:bodyPr>
            <a:normAutofit/>
          </a:bodyPr>
          <a:lstStyle/>
          <a:p>
            <a:r>
              <a:rPr lang="de-DE" sz="3600" dirty="0">
                <a:latin typeface="Calibri" panose="020F0502020204030204" pitchFamily="34" charset="0"/>
                <a:ea typeface="Calibri" panose="020F0502020204030204" pitchFamily="34" charset="0"/>
                <a:cs typeface="Calibri" panose="020F0502020204030204" pitchFamily="34" charset="0"/>
              </a:rPr>
              <a:t>Language </a:t>
            </a:r>
            <a:r>
              <a:rPr lang="de-DE" sz="3600" dirty="0" err="1">
                <a:latin typeface="Calibri" panose="020F0502020204030204" pitchFamily="34" charset="0"/>
                <a:ea typeface="Calibri" panose="020F0502020204030204" pitchFamily="34" charset="0"/>
                <a:cs typeface="Calibri" panose="020F0502020204030204" pitchFamily="34" charset="0"/>
              </a:rPr>
              <a:t>policy</a:t>
            </a:r>
            <a:endParaRPr lang="de-DE" sz="3600" dirty="0">
              <a:latin typeface="Calibri" panose="020F0502020204030204" pitchFamily="34" charset="0"/>
              <a:ea typeface="Calibri" panose="020F0502020204030204" pitchFamily="34" charset="0"/>
              <a:cs typeface="Calibri" panose="020F0502020204030204" pitchFamily="34" charset="0"/>
            </a:endParaRPr>
          </a:p>
          <a:p>
            <a:r>
              <a:rPr lang="de-DE" sz="3600" dirty="0">
                <a:latin typeface="Calibri" panose="020F0502020204030204" pitchFamily="34" charset="0"/>
                <a:ea typeface="Calibri" panose="020F0502020204030204" pitchFamily="34" charset="0"/>
                <a:cs typeface="Calibri" panose="020F0502020204030204" pitchFamily="34" charset="0"/>
              </a:rPr>
              <a:t>Language </a:t>
            </a:r>
            <a:r>
              <a:rPr lang="de-DE" sz="3600" dirty="0" err="1">
                <a:latin typeface="Calibri" panose="020F0502020204030204" pitchFamily="34" charset="0"/>
                <a:ea typeface="Calibri" panose="020F0502020204030204" pitchFamily="34" charset="0"/>
                <a:cs typeface="Calibri" panose="020F0502020204030204" pitchFamily="34" charset="0"/>
              </a:rPr>
              <a:t>requirements</a:t>
            </a:r>
            <a:r>
              <a:rPr lang="de-DE" sz="3600" dirty="0">
                <a:latin typeface="Calibri" panose="020F0502020204030204" pitchFamily="34" charset="0"/>
                <a:ea typeface="Calibri" panose="020F0502020204030204" pitchFamily="34" charset="0"/>
                <a:cs typeface="Calibri" panose="020F0502020204030204" pitchFamily="34" charset="0"/>
              </a:rPr>
              <a:t> – </a:t>
            </a:r>
            <a:r>
              <a:rPr lang="de-DE" sz="3600" dirty="0" err="1">
                <a:latin typeface="Calibri" panose="020F0502020204030204" pitchFamily="34" charset="0"/>
                <a:ea typeface="Calibri" panose="020F0502020204030204" pitchFamily="34" charset="0"/>
                <a:cs typeface="Calibri" panose="020F0502020204030204" pitchFamily="34" charset="0"/>
              </a:rPr>
              <a:t>students</a:t>
            </a:r>
            <a:r>
              <a:rPr lang="de-DE" sz="3600" dirty="0">
                <a:latin typeface="Calibri" panose="020F0502020204030204" pitchFamily="34" charset="0"/>
                <a:ea typeface="Calibri" panose="020F0502020204030204" pitchFamily="34" charset="0"/>
                <a:cs typeface="Calibri" panose="020F0502020204030204" pitchFamily="34" charset="0"/>
              </a:rPr>
              <a:t> and </a:t>
            </a:r>
            <a:r>
              <a:rPr lang="de-DE" sz="3600" dirty="0" err="1">
                <a:latin typeface="Calibri" panose="020F0502020204030204" pitchFamily="34" charset="0"/>
                <a:ea typeface="Calibri" panose="020F0502020204030204" pitchFamily="34" charset="0"/>
                <a:cs typeface="Calibri" panose="020F0502020204030204" pitchFamily="34" charset="0"/>
              </a:rPr>
              <a:t>content</a:t>
            </a:r>
            <a:r>
              <a:rPr lang="de-DE" sz="3600" dirty="0">
                <a:latin typeface="Calibri" panose="020F0502020204030204" pitchFamily="34" charset="0"/>
                <a:ea typeface="Calibri" panose="020F0502020204030204" pitchFamily="34" charset="0"/>
                <a:cs typeface="Calibri" panose="020F0502020204030204" pitchFamily="34" charset="0"/>
              </a:rPr>
              <a:t> </a:t>
            </a:r>
            <a:r>
              <a:rPr lang="de-DE" sz="3600" dirty="0" err="1">
                <a:latin typeface="Calibri" panose="020F0502020204030204" pitchFamily="34" charset="0"/>
                <a:ea typeface="Calibri" panose="020F0502020204030204" pitchFamily="34" charset="0"/>
                <a:cs typeface="Calibri" panose="020F0502020204030204" pitchFamily="34" charset="0"/>
              </a:rPr>
              <a:t>teachers</a:t>
            </a:r>
            <a:endParaRPr lang="de-DE" sz="3600" dirty="0">
              <a:latin typeface="Calibri" panose="020F0502020204030204" pitchFamily="34" charset="0"/>
              <a:ea typeface="Calibri" panose="020F0502020204030204" pitchFamily="34" charset="0"/>
              <a:cs typeface="Calibri" panose="020F0502020204030204" pitchFamily="34" charset="0"/>
            </a:endParaRPr>
          </a:p>
          <a:p>
            <a:r>
              <a:rPr lang="de-DE" sz="3600" dirty="0" err="1">
                <a:latin typeface="Calibri" panose="020F0502020204030204" pitchFamily="34" charset="0"/>
                <a:ea typeface="Calibri" panose="020F0502020204030204" pitchFamily="34" charset="0"/>
                <a:cs typeface="Calibri" panose="020F0502020204030204" pitchFamily="34" charset="0"/>
              </a:rPr>
              <a:t>Reward</a:t>
            </a:r>
            <a:r>
              <a:rPr lang="de-DE" sz="3600" dirty="0">
                <a:latin typeface="Calibri" panose="020F0502020204030204" pitchFamily="34" charset="0"/>
                <a:ea typeface="Calibri" panose="020F0502020204030204" pitchFamily="34" charset="0"/>
                <a:cs typeface="Calibri" panose="020F0502020204030204" pitchFamily="34" charset="0"/>
              </a:rPr>
              <a:t> </a:t>
            </a:r>
            <a:r>
              <a:rPr lang="de-DE" sz="3600" dirty="0" err="1">
                <a:latin typeface="Calibri" panose="020F0502020204030204" pitchFamily="34" charset="0"/>
                <a:ea typeface="Calibri" panose="020F0502020204030204" pitchFamily="34" charset="0"/>
                <a:cs typeface="Calibri" panose="020F0502020204030204" pitchFamily="34" charset="0"/>
              </a:rPr>
              <a:t>system</a:t>
            </a:r>
            <a:r>
              <a:rPr lang="de-DE" sz="3600" dirty="0">
                <a:latin typeface="Calibri" panose="020F0502020204030204" pitchFamily="34" charset="0"/>
                <a:ea typeface="Calibri" panose="020F0502020204030204" pitchFamily="34" charset="0"/>
                <a:cs typeface="Calibri" panose="020F0502020204030204" pitchFamily="34" charset="0"/>
              </a:rPr>
              <a:t> </a:t>
            </a:r>
            <a:r>
              <a:rPr lang="de-DE" sz="3600" dirty="0" err="1">
                <a:latin typeface="Calibri" panose="020F0502020204030204" pitchFamily="34" charset="0"/>
                <a:ea typeface="Calibri" panose="020F0502020204030204" pitchFamily="34" charset="0"/>
                <a:cs typeface="Calibri" panose="020F0502020204030204" pitchFamily="34" charset="0"/>
              </a:rPr>
              <a:t>for</a:t>
            </a:r>
            <a:r>
              <a:rPr lang="de-DE" sz="3600" dirty="0">
                <a:latin typeface="Calibri" panose="020F0502020204030204" pitchFamily="34" charset="0"/>
                <a:ea typeface="Calibri" panose="020F0502020204030204" pitchFamily="34" charset="0"/>
                <a:cs typeface="Calibri" panose="020F0502020204030204" pitchFamily="34" charset="0"/>
              </a:rPr>
              <a:t> </a:t>
            </a:r>
            <a:r>
              <a:rPr lang="de-DE" sz="3600" dirty="0" err="1">
                <a:latin typeface="Calibri" panose="020F0502020204030204" pitchFamily="34" charset="0"/>
                <a:ea typeface="Calibri" panose="020F0502020204030204" pitchFamily="34" charset="0"/>
                <a:cs typeface="Calibri" panose="020F0502020204030204" pitchFamily="34" charset="0"/>
              </a:rPr>
              <a:t>professors</a:t>
            </a:r>
            <a:r>
              <a:rPr lang="de-DE" sz="3600" dirty="0">
                <a:latin typeface="Calibri" panose="020F0502020204030204" pitchFamily="34" charset="0"/>
                <a:ea typeface="Calibri" panose="020F0502020204030204" pitchFamily="34" charset="0"/>
                <a:cs typeface="Calibri" panose="020F0502020204030204" pitchFamily="34" charset="0"/>
              </a:rPr>
              <a:t> </a:t>
            </a:r>
            <a:r>
              <a:rPr lang="de-DE" sz="3600" dirty="0" err="1">
                <a:latin typeface="Calibri" panose="020F0502020204030204" pitchFamily="34" charset="0"/>
                <a:ea typeface="Calibri" panose="020F0502020204030204" pitchFamily="34" charset="0"/>
                <a:cs typeface="Calibri" panose="020F0502020204030204" pitchFamily="34" charset="0"/>
              </a:rPr>
              <a:t>teaching</a:t>
            </a:r>
            <a:r>
              <a:rPr lang="de-DE" sz="3600" dirty="0">
                <a:latin typeface="Calibri" panose="020F0502020204030204" pitchFamily="34" charset="0"/>
                <a:ea typeface="Calibri" panose="020F0502020204030204" pitchFamily="34" charset="0"/>
                <a:cs typeface="Calibri" panose="020F0502020204030204" pitchFamily="34" charset="0"/>
              </a:rPr>
              <a:t> </a:t>
            </a:r>
            <a:r>
              <a:rPr lang="de-DE" sz="3600" dirty="0" err="1">
                <a:latin typeface="Calibri" panose="020F0502020204030204" pitchFamily="34" charset="0"/>
                <a:ea typeface="Calibri" panose="020F0502020204030204" pitchFamily="34" charset="0"/>
                <a:cs typeface="Calibri" panose="020F0502020204030204" pitchFamily="34" charset="0"/>
              </a:rPr>
              <a:t>content</a:t>
            </a:r>
            <a:r>
              <a:rPr lang="de-DE" sz="3600" dirty="0">
                <a:latin typeface="Calibri" panose="020F0502020204030204" pitchFamily="34" charset="0"/>
                <a:ea typeface="Calibri" panose="020F0502020204030204" pitchFamily="34" charset="0"/>
                <a:cs typeface="Calibri" panose="020F0502020204030204" pitchFamily="34" charset="0"/>
              </a:rPr>
              <a:t> in a FL </a:t>
            </a:r>
          </a:p>
        </p:txBody>
      </p:sp>
    </p:spTree>
    <p:extLst>
      <p:ext uri="{BB962C8B-B14F-4D97-AF65-F5344CB8AC3E}">
        <p14:creationId xmlns:p14="http://schemas.microsoft.com/office/powerpoint/2010/main" val="51628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DE897C-36F1-4C51-834A-6EF6131FE737}"/>
              </a:ext>
            </a:extLst>
          </p:cNvPr>
          <p:cNvSpPr>
            <a:spLocks noGrp="1"/>
          </p:cNvSpPr>
          <p:nvPr>
            <p:ph type="title"/>
          </p:nvPr>
        </p:nvSpPr>
        <p:spPr/>
        <p:txBody>
          <a:bodyPr/>
          <a:lstStyle/>
          <a:p>
            <a:r>
              <a:rPr lang="de-DE" dirty="0"/>
              <a:t>Question: </a:t>
            </a:r>
          </a:p>
        </p:txBody>
      </p:sp>
      <p:sp>
        <p:nvSpPr>
          <p:cNvPr id="3" name="Inhaltsplatzhalter 2">
            <a:extLst>
              <a:ext uri="{FF2B5EF4-FFF2-40B4-BE49-F238E27FC236}">
                <a16:creationId xmlns:a16="http://schemas.microsoft.com/office/drawing/2014/main" id="{DA0BEF2C-DF2B-4B5F-BFAE-967D0CE7D8F5}"/>
              </a:ext>
            </a:extLst>
          </p:cNvPr>
          <p:cNvSpPr>
            <a:spLocks noGrp="1"/>
          </p:cNvSpPr>
          <p:nvPr>
            <p:ph idx="1"/>
          </p:nvPr>
        </p:nvSpPr>
        <p:spPr>
          <a:xfrm>
            <a:off x="1112548" y="1188720"/>
            <a:ext cx="8946541" cy="5059679"/>
          </a:xfrm>
        </p:spPr>
        <p:txBody>
          <a:bodyPr>
            <a:normAutofit fontScale="92500" lnSpcReduction="20000"/>
          </a:bodyPr>
          <a:lstStyle/>
          <a:p>
            <a:r>
              <a:rPr lang="en-GB" sz="3200" dirty="0">
                <a:effectLst/>
                <a:latin typeface="Calibri" panose="020F0502020204030204" pitchFamily="34" charset="0"/>
                <a:ea typeface="Calibri" panose="020F0502020204030204" pitchFamily="34" charset="0"/>
                <a:cs typeface="Times New Roman" panose="02020603050405020304" pitchFamily="18" charset="0"/>
              </a:rPr>
              <a:t>How can the institution promote modules or degree programmes taught in a FL? ‘Institution’ is understood here as everything that happens at the university outside the classroom. </a:t>
            </a:r>
          </a:p>
          <a:p>
            <a:pPr marL="0" indent="0">
              <a:buNone/>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r>
              <a:rPr lang="de-DE" sz="3200" dirty="0" err="1">
                <a:latin typeface="Calibri" panose="020F0502020204030204" pitchFamily="34" charset="0"/>
                <a:ea typeface="Calibri" panose="020F0502020204030204" pitchFamily="34" charset="0"/>
                <a:cs typeface="Calibri" panose="020F0502020204030204" pitchFamily="34" charset="0"/>
              </a:rPr>
              <a:t>Example</a:t>
            </a:r>
            <a:r>
              <a:rPr lang="de-DE" sz="3200" dirty="0">
                <a:latin typeface="Calibri" panose="020F0502020204030204" pitchFamily="34" charset="0"/>
                <a:ea typeface="Calibri" panose="020F0502020204030204" pitchFamily="34" charset="0"/>
                <a:cs typeface="Calibri" panose="020F0502020204030204" pitchFamily="34" charset="0"/>
              </a:rPr>
              <a:t>:</a:t>
            </a:r>
            <a:r>
              <a:rPr lang="de-DE" sz="3200" dirty="0"/>
              <a:t> </a:t>
            </a:r>
            <a:r>
              <a:rPr lang="en-GB" sz="3200" dirty="0">
                <a:effectLst/>
                <a:latin typeface="Calibri" panose="020F0502020204030204" pitchFamily="34" charset="0"/>
                <a:ea typeface="Calibri" panose="020F0502020204030204" pitchFamily="34" charset="0"/>
                <a:cs typeface="Times New Roman" panose="02020603050405020304" pitchFamily="18" charset="0"/>
              </a:rPr>
              <a:t>Language policy – after years of CLIL at TH Wildau. </a:t>
            </a:r>
            <a:br>
              <a:rPr lang="en-GB" sz="3200" dirty="0">
                <a:effectLst/>
                <a:latin typeface="Calibri" panose="020F0502020204030204" pitchFamily="34" charset="0"/>
                <a:ea typeface="Calibri" panose="020F0502020204030204" pitchFamily="34" charset="0"/>
                <a:cs typeface="Times New Roman" panose="02020603050405020304" pitchFamily="18" charset="0"/>
              </a:rPr>
            </a:br>
            <a:r>
              <a:rPr lang="en-GB" sz="3200" dirty="0">
                <a:effectLst/>
                <a:latin typeface="Calibri" panose="020F0502020204030204" pitchFamily="34" charset="0"/>
                <a:ea typeface="Calibri" panose="020F0502020204030204" pitchFamily="34" charset="0"/>
                <a:cs typeface="Times New Roman" panose="02020603050405020304" pitchFamily="18" charset="0"/>
              </a:rPr>
              <a:t>CLIL practice pushes policy that should in turn push further practice. Bottom-up exerts pressure so top-down is set in motion, which in turn creates bottom-up initiatives. Result: a virtuous circle that does not necessarily start at the top. </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3269891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7CBD07-9551-4557-9E80-3A236548EE4B}"/>
              </a:ext>
            </a:extLst>
          </p:cNvPr>
          <p:cNvSpPr>
            <a:spLocks noGrp="1"/>
          </p:cNvSpPr>
          <p:nvPr>
            <p:ph type="title"/>
          </p:nvPr>
        </p:nvSpPr>
        <p:spPr/>
        <p:txBody>
          <a:bodyPr/>
          <a:lstStyle/>
          <a:p>
            <a:r>
              <a:rPr lang="de-DE" dirty="0"/>
              <a:t>Language </a:t>
            </a:r>
            <a:r>
              <a:rPr lang="de-DE" dirty="0" err="1"/>
              <a:t>requirements</a:t>
            </a:r>
            <a:endParaRPr lang="de-DE" dirty="0"/>
          </a:p>
        </p:txBody>
      </p:sp>
      <p:sp>
        <p:nvSpPr>
          <p:cNvPr id="3" name="Inhaltsplatzhalter 2">
            <a:extLst>
              <a:ext uri="{FF2B5EF4-FFF2-40B4-BE49-F238E27FC236}">
                <a16:creationId xmlns:a16="http://schemas.microsoft.com/office/drawing/2014/main" id="{BCFF14C9-B43D-4F41-8EDE-96EB4FE46901}"/>
              </a:ext>
            </a:extLst>
          </p:cNvPr>
          <p:cNvSpPr>
            <a:spLocks noGrp="1"/>
          </p:cNvSpPr>
          <p:nvPr>
            <p:ph idx="1"/>
          </p:nvPr>
        </p:nvSpPr>
        <p:spPr>
          <a:xfrm>
            <a:off x="1103312" y="1383030"/>
            <a:ext cx="8946541" cy="5292090"/>
          </a:xfrm>
        </p:spPr>
        <p:txBody>
          <a:bodyPr>
            <a:normAutofit fontScale="92500"/>
          </a:bodyPr>
          <a:lstStyle/>
          <a:p>
            <a:r>
              <a:rPr lang="en-GB" sz="2800" b="1" dirty="0">
                <a:effectLst/>
                <a:latin typeface="Calibri" panose="020F0502020204030204" pitchFamily="34" charset="0"/>
                <a:ea typeface="Calibri" panose="020F0502020204030204" pitchFamily="34" charset="0"/>
                <a:cs typeface="Calibri" panose="020F0502020204030204" pitchFamily="34" charset="0"/>
              </a:rPr>
              <a:t>Language requirements</a:t>
            </a:r>
            <a:r>
              <a:rPr lang="en-GB" sz="2800" dirty="0">
                <a:effectLst/>
                <a:latin typeface="Calibri" panose="020F0502020204030204" pitchFamily="34" charset="0"/>
                <a:ea typeface="Calibri" panose="020F0502020204030204" pitchFamily="34" charset="0"/>
                <a:cs typeface="Calibri" panose="020F0502020204030204" pitchFamily="34" charset="0"/>
              </a:rPr>
              <a:t> at admission stage - </a:t>
            </a:r>
            <a:r>
              <a:rPr lang="en-GB" sz="2800" b="1" dirty="0">
                <a:effectLst/>
                <a:latin typeface="Calibri" panose="020F0502020204030204" pitchFamily="34" charset="0"/>
                <a:ea typeface="Calibri" panose="020F0502020204030204" pitchFamily="34" charset="0"/>
                <a:cs typeface="Calibri" panose="020F0502020204030204" pitchFamily="34" charset="0"/>
              </a:rPr>
              <a:t>students</a:t>
            </a:r>
            <a:r>
              <a:rPr lang="en-GB" sz="2800" dirty="0">
                <a:effectLst/>
                <a:latin typeface="Calibri" panose="020F0502020204030204" pitchFamily="34" charset="0"/>
                <a:ea typeface="Calibri" panose="020F0502020204030204" pitchFamily="34" charset="0"/>
                <a:cs typeface="Calibri" panose="020F0502020204030204" pitchFamily="34" charset="0"/>
              </a:rPr>
              <a:t>: </a:t>
            </a:r>
            <a:r>
              <a:rPr lang="en-GB" sz="2800" dirty="0">
                <a:latin typeface="Calibri" panose="020F0502020204030204" pitchFamily="34" charset="0"/>
                <a:ea typeface="Calibri" panose="020F0502020204030204" pitchFamily="34" charset="0"/>
                <a:cs typeface="Calibri" panose="020F0502020204030204" pitchFamily="34" charset="0"/>
              </a:rPr>
              <a:t>Institution</a:t>
            </a:r>
            <a:r>
              <a:rPr lang="en-GB" sz="2800" dirty="0">
                <a:effectLst/>
                <a:latin typeface="Calibri" panose="020F0502020204030204" pitchFamily="34" charset="0"/>
                <a:ea typeface="Calibri" panose="020F0502020204030204" pitchFamily="34" charset="0"/>
                <a:cs typeface="Calibri" panose="020F0502020204030204" pitchFamily="34" charset="0"/>
              </a:rPr>
              <a:t> simply demands B2/C1 level, but these certificates tend to be unreliable.</a:t>
            </a:r>
            <a:endParaRPr lang="en-GB" sz="2800" dirty="0">
              <a:latin typeface="Calibri" panose="020F0502020204030204" pitchFamily="34" charset="0"/>
              <a:ea typeface="Calibri" panose="020F0502020204030204" pitchFamily="34" charset="0"/>
              <a:cs typeface="Calibri" panose="020F0502020204030204" pitchFamily="34" charset="0"/>
            </a:endParaRPr>
          </a:p>
          <a:p>
            <a:r>
              <a:rPr lang="en-GB" sz="2800" dirty="0">
                <a:effectLst/>
                <a:latin typeface="Calibri" panose="020F0502020204030204" pitchFamily="34" charset="0"/>
                <a:ea typeface="Calibri" panose="020F0502020204030204" pitchFamily="34" charset="0"/>
                <a:cs typeface="Calibri" panose="020F0502020204030204" pitchFamily="34" charset="0"/>
              </a:rPr>
              <a:t> </a:t>
            </a:r>
            <a:r>
              <a:rPr lang="de-DE" sz="2800" dirty="0">
                <a:latin typeface="Calibri" panose="020F0502020204030204" pitchFamily="34" charset="0"/>
                <a:ea typeface="Calibri" panose="020F0502020204030204" pitchFamily="34" charset="0"/>
                <a:cs typeface="Calibri" panose="020F0502020204030204" pitchFamily="34" charset="0"/>
              </a:rPr>
              <a:t>C1: </a:t>
            </a:r>
            <a:r>
              <a:rPr lang="en-GB" sz="2800" dirty="0">
                <a:effectLst/>
                <a:latin typeface="Calibri" panose="020F0502020204030204" pitchFamily="34" charset="0"/>
                <a:ea typeface="Calibri" panose="020F0502020204030204" pitchFamily="34" charset="0"/>
                <a:cs typeface="Calibri" panose="020F0502020204030204" pitchFamily="34" charset="0"/>
              </a:rPr>
              <a:t>Can produce clear, well-structured, detailed tex</a:t>
            </a:r>
            <a:r>
              <a:rPr lang="en-GB" sz="2800" dirty="0">
                <a:latin typeface="Calibri" panose="020F0502020204030204" pitchFamily="34" charset="0"/>
                <a:ea typeface="Calibri" panose="020F0502020204030204" pitchFamily="34" charset="0"/>
                <a:cs typeface="Calibri" panose="020F0502020204030204" pitchFamily="34" charset="0"/>
              </a:rPr>
              <a:t>t on complex subjects, showing controlled use of organisational patterns, connectors and cohesive devices. </a:t>
            </a:r>
          </a:p>
          <a:p>
            <a:r>
              <a:rPr lang="en-GB" sz="2800" dirty="0">
                <a:latin typeface="Calibri" panose="020F0502020204030204" pitchFamily="34" charset="0"/>
                <a:ea typeface="Calibri" panose="020F0502020204030204" pitchFamily="34" charset="0"/>
                <a:cs typeface="Calibri" panose="020F0502020204030204" pitchFamily="34" charset="0"/>
              </a:rPr>
              <a:t>Cognitive/Academic Language Proficiency (CALP) (Cummins)</a:t>
            </a:r>
          </a:p>
          <a:p>
            <a:r>
              <a:rPr lang="en-GB" sz="2800" dirty="0">
                <a:latin typeface="Calibri" panose="020F0502020204030204" pitchFamily="34" charset="0"/>
                <a:ea typeface="Calibri" panose="020F0502020204030204" pitchFamily="34" charset="0"/>
                <a:cs typeface="Calibri" panose="020F0502020204030204" pitchFamily="34" charset="0"/>
              </a:rPr>
              <a:t>Basic Interpersonal Communicative Skills (BICS)</a:t>
            </a:r>
          </a:p>
          <a:p>
            <a:r>
              <a:rPr lang="en-GB" sz="2800" dirty="0">
                <a:latin typeface="Calibri" panose="020F0502020204030204" pitchFamily="34" charset="0"/>
                <a:ea typeface="Calibri" panose="020F0502020204030204" pitchFamily="34" charset="0"/>
                <a:cs typeface="Calibri" panose="020F0502020204030204" pitchFamily="34" charset="0"/>
              </a:rPr>
              <a:t>Our students: </a:t>
            </a:r>
          </a:p>
          <a:p>
            <a:r>
              <a:rPr lang="en-GB" sz="2800" dirty="0">
                <a:latin typeface="Calibri" panose="020F0502020204030204" pitchFamily="34" charset="0"/>
                <a:ea typeface="Calibri" panose="020F0502020204030204" pitchFamily="34" charset="0"/>
                <a:cs typeface="Calibri" panose="020F0502020204030204" pitchFamily="34" charset="0"/>
              </a:rPr>
              <a:t>Basic Cognitive/Academic Language Proficiency</a:t>
            </a:r>
          </a:p>
          <a:p>
            <a:r>
              <a:rPr lang="en-GB" sz="2800" dirty="0">
                <a:latin typeface="Calibri" panose="020F0502020204030204" pitchFamily="34" charset="0"/>
                <a:ea typeface="Calibri" panose="020F0502020204030204" pitchFamily="34" charset="0"/>
                <a:cs typeface="Calibri" panose="020F0502020204030204" pitchFamily="34" charset="0"/>
              </a:rPr>
              <a:t> Advanced Interpersonal Communicative Skills</a:t>
            </a:r>
          </a:p>
          <a:p>
            <a:endParaRPr lang="de-DE" sz="2800" dirty="0">
              <a:effectLst/>
              <a:latin typeface="Calibri" panose="020F0502020204030204" pitchFamily="34" charset="0"/>
              <a:ea typeface="Calibri" panose="020F0502020204030204" pitchFamily="34" charset="0"/>
              <a:cs typeface="Calibri" panose="020F0502020204030204" pitchFamily="34" charset="0"/>
            </a:endParaRPr>
          </a:p>
          <a:p>
            <a:endParaRPr lang="en-US" b="0" i="0" dirty="0">
              <a:solidFill>
                <a:srgbClr val="202122"/>
              </a:solidFill>
              <a:effectLst/>
              <a:latin typeface="Arial" panose="020B0604020202020204" pitchFamily="34" charset="0"/>
            </a:endParaRPr>
          </a:p>
          <a:p>
            <a:endParaRPr lang="de-DE" dirty="0"/>
          </a:p>
        </p:txBody>
      </p:sp>
    </p:spTree>
    <p:extLst>
      <p:ext uri="{BB962C8B-B14F-4D97-AF65-F5344CB8AC3E}">
        <p14:creationId xmlns:p14="http://schemas.microsoft.com/office/powerpoint/2010/main" val="1088765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F33957-89DA-4311-90C9-D9628D847C0D}"/>
              </a:ext>
            </a:extLst>
          </p:cNvPr>
          <p:cNvSpPr>
            <a:spLocks noGrp="1"/>
          </p:cNvSpPr>
          <p:nvPr>
            <p:ph type="title"/>
          </p:nvPr>
        </p:nvSpPr>
        <p:spPr/>
        <p:txBody>
          <a:bodyPr/>
          <a:lstStyle/>
          <a:p>
            <a:r>
              <a:rPr lang="de-DE" dirty="0"/>
              <a:t>Solution</a:t>
            </a:r>
          </a:p>
        </p:txBody>
      </p:sp>
      <p:sp>
        <p:nvSpPr>
          <p:cNvPr id="3" name="Inhaltsplatzhalter 2">
            <a:extLst>
              <a:ext uri="{FF2B5EF4-FFF2-40B4-BE49-F238E27FC236}">
                <a16:creationId xmlns:a16="http://schemas.microsoft.com/office/drawing/2014/main" id="{52337353-16EC-45D6-B55C-7DA113224BC8}"/>
              </a:ext>
            </a:extLst>
          </p:cNvPr>
          <p:cNvSpPr>
            <a:spLocks noGrp="1"/>
          </p:cNvSpPr>
          <p:nvPr>
            <p:ph idx="1"/>
          </p:nvPr>
        </p:nvSpPr>
        <p:spPr>
          <a:xfrm>
            <a:off x="1094076" y="1611631"/>
            <a:ext cx="8946541" cy="4331970"/>
          </a:xfrm>
        </p:spPr>
        <p:txBody>
          <a:bodyPr>
            <a:normAutofit/>
          </a:bodyPr>
          <a:lstStyle/>
          <a:p>
            <a:r>
              <a:rPr lang="de-DE" sz="2800" dirty="0">
                <a:latin typeface="Calibri" panose="020F0502020204030204" pitchFamily="34" charset="0"/>
                <a:ea typeface="Calibri" panose="020F0502020204030204" pitchFamily="34" charset="0"/>
                <a:cs typeface="Calibri" panose="020F0502020204030204" pitchFamily="34" charset="0"/>
              </a:rPr>
              <a:t>Intensive </a:t>
            </a:r>
            <a:r>
              <a:rPr lang="de-DE" sz="2800" dirty="0" err="1">
                <a:latin typeface="Calibri" panose="020F0502020204030204" pitchFamily="34" charset="0"/>
                <a:ea typeface="Calibri" panose="020F0502020204030204" pitchFamily="34" charset="0"/>
                <a:cs typeface="Calibri" panose="020F0502020204030204" pitchFamily="34" charset="0"/>
              </a:rPr>
              <a:t>course</a:t>
            </a:r>
            <a:r>
              <a:rPr lang="de-DE" sz="2800" dirty="0">
                <a:latin typeface="Calibri" panose="020F0502020204030204" pitchFamily="34" charset="0"/>
                <a:ea typeface="Calibri" panose="020F0502020204030204" pitchFamily="34" charset="0"/>
                <a:cs typeface="Calibri" panose="020F0502020204030204" pitchFamily="34" charset="0"/>
              </a:rPr>
              <a:t> in </a:t>
            </a:r>
            <a:r>
              <a:rPr lang="de-DE" sz="2800" dirty="0" err="1">
                <a:latin typeface="Calibri" panose="020F0502020204030204" pitchFamily="34" charset="0"/>
                <a:ea typeface="Calibri" panose="020F0502020204030204" pitchFamily="34" charset="0"/>
                <a:cs typeface="Calibri" panose="020F0502020204030204" pitchFamily="34" charset="0"/>
              </a:rPr>
              <a:t>academic</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writing</a:t>
            </a:r>
            <a:r>
              <a:rPr lang="de-DE" sz="2800" dirty="0">
                <a:latin typeface="Calibri" panose="020F0502020204030204" pitchFamily="34" charset="0"/>
                <a:ea typeface="Calibri" panose="020F0502020204030204" pitchFamily="34" charset="0"/>
                <a:cs typeface="Calibri" panose="020F0502020204030204" pitchFamily="34" charset="0"/>
              </a:rPr>
              <a:t> and </a:t>
            </a:r>
            <a:r>
              <a:rPr lang="de-DE" sz="2800" dirty="0" err="1">
                <a:latin typeface="Calibri" panose="020F0502020204030204" pitchFamily="34" charset="0"/>
                <a:ea typeface="Calibri" panose="020F0502020204030204" pitchFamily="34" charset="0"/>
                <a:cs typeface="Calibri" panose="020F0502020204030204" pitchFamily="34" charset="0"/>
              </a:rPr>
              <a:t>speaking</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skills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related</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to</a:t>
            </a:r>
            <a:r>
              <a:rPr lang="de-DE" sz="2800" dirty="0">
                <a:latin typeface="Calibri" panose="020F0502020204030204" pitchFamily="34" charset="0"/>
                <a:ea typeface="Calibri" panose="020F0502020204030204" pitchFamily="34" charset="0"/>
                <a:cs typeface="Calibri" panose="020F0502020204030204" pitchFamily="34" charset="0"/>
              </a:rPr>
              <a:t>/</a:t>
            </a:r>
            <a:r>
              <a:rPr lang="de-DE" sz="2800" dirty="0" err="1">
                <a:latin typeface="Calibri" panose="020F0502020204030204" pitchFamily="34" charset="0"/>
                <a:ea typeface="Calibri" panose="020F0502020204030204" pitchFamily="34" charset="0"/>
                <a:cs typeface="Calibri" panose="020F0502020204030204" pitchFamily="34" charset="0"/>
              </a:rPr>
              <a:t>integrated</a:t>
            </a:r>
            <a:r>
              <a:rPr lang="de-DE" sz="2800" dirty="0">
                <a:latin typeface="Calibri" panose="020F0502020204030204" pitchFamily="34" charset="0"/>
                <a:ea typeface="Calibri" panose="020F0502020204030204" pitchFamily="34" charset="0"/>
                <a:cs typeface="Calibri" panose="020F0502020204030204" pitchFamily="34" charset="0"/>
              </a:rPr>
              <a:t> in </a:t>
            </a:r>
            <a:r>
              <a:rPr lang="de-DE" sz="2800" dirty="0" err="1">
                <a:latin typeface="Calibri" panose="020F0502020204030204" pitchFamily="34" charset="0"/>
                <a:ea typeface="Calibri" panose="020F0502020204030204" pitchFamily="34" charset="0"/>
                <a:cs typeface="Calibri" panose="020F0502020204030204" pitchFamily="34" charset="0"/>
              </a:rPr>
              <a:t>the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subjects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taught</a:t>
            </a:r>
            <a:r>
              <a:rPr lang="de-DE" sz="2800" dirty="0">
                <a:latin typeface="Calibri" panose="020F0502020204030204" pitchFamily="34" charset="0"/>
                <a:ea typeface="Calibri" panose="020F0502020204030204" pitchFamily="34" charset="0"/>
                <a:cs typeface="Calibri" panose="020F0502020204030204" pitchFamily="34" charset="0"/>
              </a:rPr>
              <a:t> and </a:t>
            </a:r>
            <a:r>
              <a:rPr lang="de-DE" sz="2800" dirty="0" err="1">
                <a:latin typeface="Calibri" panose="020F0502020204030204" pitchFamily="34" charset="0"/>
                <a:ea typeface="Calibri" panose="020F0502020204030204" pitchFamily="34" charset="0"/>
                <a:cs typeface="Calibri" panose="020F0502020204030204" pitchFamily="34" charset="0"/>
              </a:rPr>
              <a:t>assessed</a:t>
            </a:r>
            <a:r>
              <a:rPr lang="de-DE" sz="2800" dirty="0">
                <a:latin typeface="Calibri" panose="020F0502020204030204" pitchFamily="34" charset="0"/>
                <a:ea typeface="Calibri" panose="020F0502020204030204" pitchFamily="34" charset="0"/>
                <a:cs typeface="Calibri" panose="020F0502020204030204" pitchFamily="34" charset="0"/>
              </a:rPr>
              <a:t> in </a:t>
            </a:r>
            <a:r>
              <a:rPr lang="de-DE" sz="2800" dirty="0" err="1">
                <a:latin typeface="Calibri" panose="020F0502020204030204" pitchFamily="34" charset="0"/>
                <a:ea typeface="Calibri" panose="020F0502020204030204" pitchFamily="34" charset="0"/>
                <a:cs typeface="Calibri" panose="020F0502020204030204" pitchFamily="34" charset="0"/>
              </a:rPr>
              <a:t>the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first</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semesters</a:t>
            </a:r>
            <a:r>
              <a:rPr lang="de-DE" sz="2800" dirty="0">
                <a:latin typeface="Calibri" panose="020F0502020204030204" pitchFamily="34" charset="0"/>
                <a:ea typeface="Calibri" panose="020F0502020204030204" pitchFamily="34" charset="0"/>
                <a:cs typeface="Calibri" panose="020F0502020204030204" pitchFamily="34" charset="0"/>
              </a:rPr>
              <a:t> of </a:t>
            </a:r>
            <a:r>
              <a:rPr lang="de-DE" sz="2800" dirty="0" err="1">
                <a:latin typeface="Calibri" panose="020F0502020204030204" pitchFamily="34" charset="0"/>
                <a:ea typeface="Calibri" panose="020F0502020204030204" pitchFamily="34" charset="0"/>
                <a:cs typeface="Calibri" panose="020F0502020204030204" pitchFamily="34" charset="0"/>
              </a:rPr>
              <a:t>the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degree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programme</a:t>
            </a:r>
            <a:r>
              <a:rPr lang="de-DE" sz="2800" dirty="0">
                <a:latin typeface="Calibri" panose="020F0502020204030204" pitchFamily="34" charset="0"/>
                <a:ea typeface="Calibri" panose="020F0502020204030204" pitchFamily="34" charset="0"/>
                <a:cs typeface="Calibri" panose="020F0502020204030204" pitchFamily="34" charset="0"/>
              </a:rPr>
              <a:t> (CLIL) – </a:t>
            </a:r>
            <a:r>
              <a:rPr lang="de-DE" sz="2800" dirty="0" err="1">
                <a:latin typeface="Calibri" panose="020F0502020204030204" pitchFamily="34" charset="0"/>
                <a:ea typeface="Calibri" panose="020F0502020204030204" pitchFamily="34" charset="0"/>
                <a:cs typeface="Calibri" panose="020F0502020204030204" pitchFamily="34" charset="0"/>
              </a:rPr>
              <a:t>term</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essays</a:t>
            </a:r>
            <a:r>
              <a:rPr lang="de-DE" sz="2800" dirty="0">
                <a:latin typeface="Calibri" panose="020F0502020204030204" pitchFamily="34" charset="0"/>
                <a:ea typeface="Calibri" panose="020F0502020204030204" pitchFamily="34" charset="0"/>
                <a:cs typeface="Calibri" panose="020F0502020204030204" pitchFamily="34" charset="0"/>
              </a:rPr>
              <a:t>/</a:t>
            </a:r>
            <a:r>
              <a:rPr lang="de-DE" sz="2800" dirty="0" err="1">
                <a:latin typeface="Calibri" panose="020F0502020204030204" pitchFamily="34" charset="0"/>
                <a:ea typeface="Calibri" panose="020F0502020204030204" pitchFamily="34" charset="0"/>
                <a:cs typeface="Calibri" panose="020F0502020204030204" pitchFamily="34" charset="0"/>
              </a:rPr>
              <a:t>written</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assignments</a:t>
            </a:r>
            <a:r>
              <a:rPr lang="de-DE" sz="2800" dirty="0">
                <a:latin typeface="Calibri" panose="020F0502020204030204" pitchFamily="34" charset="0"/>
                <a:ea typeface="Calibri" panose="020F0502020204030204" pitchFamily="34" charset="0"/>
                <a:cs typeface="Calibri" panose="020F0502020204030204" pitchFamily="34" charset="0"/>
              </a:rPr>
              <a:t>. </a:t>
            </a:r>
          </a:p>
          <a:p>
            <a:r>
              <a:rPr lang="de-DE" sz="2800" dirty="0">
                <a:latin typeface="Calibri" panose="020F0502020204030204" pitchFamily="34" charset="0"/>
                <a:ea typeface="Calibri" panose="020F0502020204030204" pitchFamily="34" charset="0"/>
                <a:cs typeface="Calibri" panose="020F0502020204030204" pitchFamily="34" charset="0"/>
              </a:rPr>
              <a:t>First </a:t>
            </a:r>
            <a:r>
              <a:rPr lang="de-DE" sz="2800" dirty="0" err="1">
                <a:latin typeface="Calibri" panose="020F0502020204030204" pitchFamily="34" charset="0"/>
                <a:ea typeface="Calibri" panose="020F0502020204030204" pitchFamily="34" charset="0"/>
                <a:cs typeface="Calibri" panose="020F0502020204030204" pitchFamily="34" charset="0"/>
              </a:rPr>
              <a:t>semester</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as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starting</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point</a:t>
            </a:r>
            <a:r>
              <a:rPr lang="de-DE" sz="2800" dirty="0">
                <a:latin typeface="Calibri" panose="020F0502020204030204" pitchFamily="34" charset="0"/>
                <a:ea typeface="Calibri" panose="020F0502020204030204" pitchFamily="34" charset="0"/>
                <a:cs typeface="Calibri" panose="020F0502020204030204" pitchFamily="34" charset="0"/>
              </a:rPr>
              <a:t> of </a:t>
            </a:r>
            <a:r>
              <a:rPr lang="de-DE" sz="2800" dirty="0" err="1">
                <a:latin typeface="Calibri" panose="020F0502020204030204" pitchFamily="34" charset="0"/>
                <a:ea typeface="Calibri" panose="020F0502020204030204" pitchFamily="34" charset="0"/>
                <a:cs typeface="Calibri" panose="020F0502020204030204" pitchFamily="34" charset="0"/>
              </a:rPr>
              <a:t>undergraduates</a:t>
            </a:r>
            <a:r>
              <a:rPr lang="en-GB" sz="2800" dirty="0">
                <a:latin typeface="Calibri" panose="020F0502020204030204" pitchFamily="34" charset="0"/>
                <a:ea typeface="Calibri" panose="020F0502020204030204" pitchFamily="34" charset="0"/>
                <a:cs typeface="Calibri" panose="020F0502020204030204" pitchFamily="34" charset="0"/>
              </a:rPr>
              <a:t>’</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path</a:t>
            </a:r>
            <a:r>
              <a:rPr lang="de-DE" sz="2800" dirty="0">
                <a:latin typeface="Calibri" panose="020F0502020204030204" pitchFamily="34" charset="0"/>
                <a:ea typeface="Calibri" panose="020F0502020204030204" pitchFamily="34" charset="0"/>
                <a:cs typeface="Calibri" panose="020F0502020204030204" pitchFamily="34" charset="0"/>
              </a:rPr>
              <a:t> of </a:t>
            </a:r>
            <a:r>
              <a:rPr lang="de-DE" sz="2800" dirty="0" err="1">
                <a:latin typeface="Calibri" panose="020F0502020204030204" pitchFamily="34" charset="0"/>
                <a:ea typeface="Calibri" panose="020F0502020204030204" pitchFamily="34" charset="0"/>
                <a:cs typeface="Calibri" panose="020F0502020204030204" pitchFamily="34" charset="0"/>
              </a:rPr>
              <a:t>developing</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academic</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skills</a:t>
            </a:r>
            <a:r>
              <a:rPr lang="de-DE" sz="2800" dirty="0">
                <a:latin typeface="Calibri" panose="020F0502020204030204" pitchFamily="34" charset="0"/>
                <a:ea typeface="Calibri" panose="020F0502020204030204" pitchFamily="34" charset="0"/>
                <a:cs typeface="Calibri" panose="020F0502020204030204" pitchFamily="34" charset="0"/>
              </a:rPr>
              <a:t>. </a:t>
            </a:r>
            <a:r>
              <a:rPr lang="en-GB" sz="2800" dirty="0">
                <a:latin typeface="Calibri" panose="020F0502020204030204" pitchFamily="34" charset="0"/>
                <a:ea typeface="Calibri" panose="020F0502020204030204" pitchFamily="34" charset="0"/>
                <a:cs typeface="Calibri" panose="020F0502020204030204" pitchFamily="34" charset="0"/>
              </a:rPr>
              <a:t>Bloom’s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upper</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order</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skills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Analysing</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evaluating</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creating</a:t>
            </a:r>
            <a:r>
              <a:rPr lang="de-DE" sz="2800" dirty="0">
                <a:latin typeface="Calibri" panose="020F0502020204030204" pitchFamily="34" charset="0"/>
                <a:ea typeface="Calibri" panose="020F0502020204030204" pitchFamily="34" charset="0"/>
                <a:cs typeface="Calibri" panose="020F0502020204030204" pitchFamily="34" charset="0"/>
              </a:rPr>
              <a:t>. </a:t>
            </a:r>
          </a:p>
          <a:p>
            <a:r>
              <a:rPr lang="de-DE" sz="2800" dirty="0" err="1">
                <a:latin typeface="Calibri" panose="020F0502020204030204" pitchFamily="34" charset="0"/>
                <a:ea typeface="Calibri" panose="020F0502020204030204" pitchFamily="34" charset="0"/>
                <a:cs typeface="Calibri" panose="020F0502020204030204" pitchFamily="34" charset="0"/>
              </a:rPr>
              <a:t>Cognitive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Discourse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Functions</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Explain</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evaluate</a:t>
            </a:r>
            <a:r>
              <a:rPr lang="de-DE" sz="2800" dirty="0">
                <a:latin typeface="Calibri" panose="020F0502020204030204" pitchFamily="34" charset="0"/>
                <a:ea typeface="Calibri" panose="020F0502020204030204" pitchFamily="34" charset="0"/>
                <a:cs typeface="Calibri" panose="020F0502020204030204" pitchFamily="34" charset="0"/>
              </a:rPr>
              <a:t>, </a:t>
            </a:r>
            <a:r>
              <a:rPr lang="de-DE" sz="2800" dirty="0" err="1">
                <a:latin typeface="Calibri" panose="020F0502020204030204" pitchFamily="34" charset="0"/>
                <a:ea typeface="Calibri" panose="020F0502020204030204" pitchFamily="34" charset="0"/>
                <a:cs typeface="Calibri" panose="020F0502020204030204" pitchFamily="34" charset="0"/>
              </a:rPr>
              <a:t>explore</a:t>
            </a:r>
            <a:r>
              <a:rPr lang="de-DE" sz="2800"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24626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031AC-A8D5-4AB5-B6A3-224DD8257376}"/>
              </a:ext>
            </a:extLst>
          </p:cNvPr>
          <p:cNvSpPr>
            <a:spLocks noGrp="1"/>
          </p:cNvSpPr>
          <p:nvPr>
            <p:ph type="title"/>
          </p:nvPr>
        </p:nvSpPr>
        <p:spPr/>
        <p:txBody>
          <a:bodyPr/>
          <a:lstStyle/>
          <a:p>
            <a:r>
              <a:rPr lang="de-DE" dirty="0"/>
              <a:t>Other </a:t>
            </a:r>
            <a:r>
              <a:rPr lang="de-DE" dirty="0" err="1"/>
              <a:t>student</a:t>
            </a:r>
            <a:r>
              <a:rPr lang="de-DE" dirty="0"/>
              <a:t> </a:t>
            </a:r>
            <a:r>
              <a:rPr lang="de-DE" dirty="0" err="1"/>
              <a:t>issues</a:t>
            </a:r>
            <a:endParaRPr lang="de-DE" dirty="0"/>
          </a:p>
        </p:txBody>
      </p:sp>
      <p:sp>
        <p:nvSpPr>
          <p:cNvPr id="3" name="Inhaltsplatzhalter 2">
            <a:extLst>
              <a:ext uri="{FF2B5EF4-FFF2-40B4-BE49-F238E27FC236}">
                <a16:creationId xmlns:a16="http://schemas.microsoft.com/office/drawing/2014/main" id="{FF76C0A5-9B42-4C33-8306-C999C5CFF8C8}"/>
              </a:ext>
            </a:extLst>
          </p:cNvPr>
          <p:cNvSpPr>
            <a:spLocks noGrp="1"/>
          </p:cNvSpPr>
          <p:nvPr>
            <p:ph idx="1"/>
          </p:nvPr>
        </p:nvSpPr>
        <p:spPr>
          <a:xfrm>
            <a:off x="1103312" y="1760220"/>
            <a:ext cx="8946541" cy="4488179"/>
          </a:xfrm>
        </p:spPr>
        <p:txBody>
          <a:bodyPr>
            <a:normAutofit/>
          </a:bodyPr>
          <a:lstStyle/>
          <a:p>
            <a:r>
              <a:rPr lang="en-GB" sz="3200" dirty="0">
                <a:effectLst/>
                <a:latin typeface="Calibri" panose="020F0502020204030204" pitchFamily="34" charset="0"/>
                <a:ea typeface="Calibri" panose="020F0502020204030204" pitchFamily="34" charset="0"/>
                <a:cs typeface="Times New Roman" panose="02020603050405020304" pitchFamily="18" charset="0"/>
              </a:rPr>
              <a:t>Accommodation</a:t>
            </a:r>
          </a:p>
          <a:p>
            <a:r>
              <a:rPr lang="en-GB" sz="3200" dirty="0">
                <a:effectLst/>
                <a:latin typeface="Calibri" panose="020F0502020204030204" pitchFamily="34" charset="0"/>
                <a:ea typeface="Calibri" panose="020F0502020204030204" pitchFamily="34" charset="0"/>
                <a:cs typeface="Times New Roman" panose="02020603050405020304" pitchFamily="18" charset="0"/>
              </a:rPr>
              <a:t>Earning a living </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r>
              <a:rPr lang="en-GB" sz="3200" dirty="0">
                <a:effectLst/>
                <a:latin typeface="Calibri" panose="020F0502020204030204" pitchFamily="34" charset="0"/>
                <a:ea typeface="Calibri" panose="020F0502020204030204" pitchFamily="34" charset="0"/>
                <a:cs typeface="Times New Roman" panose="02020603050405020304" pitchFamily="18" charset="0"/>
              </a:rPr>
              <a:t>Psychological issues </a:t>
            </a:r>
            <a:r>
              <a:rPr lang="en-GB" sz="3200" dirty="0">
                <a:latin typeface="Calibri" panose="020F0502020204030204" pitchFamily="34" charset="0"/>
                <a:ea typeface="Calibri" panose="020F0502020204030204" pitchFamily="34" charset="0"/>
                <a:cs typeface="Times New Roman" panose="02020603050405020304" pitchFamily="18" charset="0"/>
              </a:rPr>
              <a:t>(feeling </a:t>
            </a:r>
            <a:r>
              <a:rPr lang="en-GB" sz="3200" dirty="0">
                <a:effectLst/>
                <a:latin typeface="Calibri" panose="020F0502020204030204" pitchFamily="34" charset="0"/>
                <a:ea typeface="Calibri" panose="020F0502020204030204" pitchFamily="34" charset="0"/>
                <a:cs typeface="Times New Roman" panose="02020603050405020304" pitchFamily="18" charset="0"/>
              </a:rPr>
              <a:t>lonely, isolated, frustrated, culture shock)</a:t>
            </a:r>
            <a:endParaRPr lang="de-DE" sz="3200" dirty="0"/>
          </a:p>
        </p:txBody>
      </p:sp>
    </p:spTree>
    <p:extLst>
      <p:ext uri="{BB962C8B-B14F-4D97-AF65-F5344CB8AC3E}">
        <p14:creationId xmlns:p14="http://schemas.microsoft.com/office/powerpoint/2010/main" val="3121578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752F1-C07C-458E-9793-99DE6B6ACD47}"/>
              </a:ext>
            </a:extLst>
          </p:cNvPr>
          <p:cNvSpPr>
            <a:spLocks noGrp="1"/>
          </p:cNvSpPr>
          <p:nvPr>
            <p:ph type="title"/>
          </p:nvPr>
        </p:nvSpPr>
        <p:spPr/>
        <p:txBody>
          <a:bodyPr/>
          <a:lstStyle/>
          <a:p>
            <a:r>
              <a:rPr lang="de-DE" dirty="0"/>
              <a:t>Solution</a:t>
            </a:r>
          </a:p>
        </p:txBody>
      </p:sp>
      <p:sp>
        <p:nvSpPr>
          <p:cNvPr id="3" name="Inhaltsplatzhalter 2">
            <a:extLst>
              <a:ext uri="{FF2B5EF4-FFF2-40B4-BE49-F238E27FC236}">
                <a16:creationId xmlns:a16="http://schemas.microsoft.com/office/drawing/2014/main" id="{55160C14-2A70-407C-BEFA-9596F079DF8D}"/>
              </a:ext>
            </a:extLst>
          </p:cNvPr>
          <p:cNvSpPr>
            <a:spLocks noGrp="1"/>
          </p:cNvSpPr>
          <p:nvPr>
            <p:ph idx="1"/>
          </p:nvPr>
        </p:nvSpPr>
        <p:spPr/>
        <p:txBody>
          <a:bodyPr>
            <a:normAutofit/>
          </a:bodyPr>
          <a:lstStyle/>
          <a:p>
            <a:r>
              <a:rPr lang="de-DE" sz="3200" dirty="0" err="1">
                <a:latin typeface="Calibri" panose="020F0502020204030204" pitchFamily="34" charset="0"/>
                <a:ea typeface="Calibri" panose="020F0502020204030204" pitchFamily="34" charset="0"/>
                <a:cs typeface="Calibri" panose="020F0502020204030204" pitchFamily="34" charset="0"/>
              </a:rPr>
              <a:t>Full</a:t>
            </a:r>
            <a:r>
              <a:rPr lang="de-DE" sz="3200" dirty="0">
                <a:latin typeface="Calibri" panose="020F0502020204030204" pitchFamily="34" charset="0"/>
                <a:ea typeface="Calibri" panose="020F0502020204030204" pitchFamily="34" charset="0"/>
                <a:cs typeface="Calibri" panose="020F0502020204030204" pitchFamily="34" charset="0"/>
              </a:rPr>
              <a:t>-time </a:t>
            </a:r>
            <a:r>
              <a:rPr lang="de-DE" sz="3200" dirty="0" err="1">
                <a:latin typeface="Calibri" panose="020F0502020204030204" pitchFamily="34" charset="0"/>
                <a:ea typeface="Calibri" panose="020F0502020204030204" pitchFamily="34" charset="0"/>
                <a:cs typeface="Calibri" panose="020F0502020204030204" pitchFamily="34" charset="0"/>
              </a:rPr>
              <a:t>qualified</a:t>
            </a:r>
            <a:r>
              <a:rPr lang="de-DE" sz="3200" dirty="0">
                <a:latin typeface="Calibri" panose="020F0502020204030204" pitchFamily="34" charset="0"/>
                <a:ea typeface="Calibri" panose="020F0502020204030204" pitchFamily="34" charset="0"/>
                <a:cs typeface="Calibri" panose="020F0502020204030204" pitchFamily="34" charset="0"/>
              </a:rPr>
              <a:t> International Student Officer </a:t>
            </a:r>
            <a:r>
              <a:rPr lang="de-DE" sz="3200" dirty="0" err="1">
                <a:latin typeface="Calibri" panose="020F0502020204030204" pitchFamily="34" charset="0"/>
                <a:ea typeface="Calibri" panose="020F0502020204030204" pitchFamily="34" charset="0"/>
                <a:cs typeface="Calibri" panose="020F0502020204030204" pitchFamily="34" charset="0"/>
              </a:rPr>
              <a:t>as</a:t>
            </a:r>
            <a:r>
              <a:rPr lang="de-DE" sz="3200" dirty="0">
                <a:latin typeface="Calibri" panose="020F0502020204030204" pitchFamily="34" charset="0"/>
                <a:ea typeface="Calibri" panose="020F0502020204030204" pitchFamily="34" charset="0"/>
                <a:cs typeface="Calibri" panose="020F0502020204030204" pitchFamily="34" charset="0"/>
              </a:rPr>
              <a:t> a </a:t>
            </a:r>
            <a:r>
              <a:rPr lang="de-DE" sz="3200" dirty="0" err="1">
                <a:latin typeface="Calibri" panose="020F0502020204030204" pitchFamily="34" charset="0"/>
                <a:ea typeface="Calibri" panose="020F0502020204030204" pitchFamily="34" charset="0"/>
                <a:cs typeface="Calibri" panose="020F0502020204030204" pitchFamily="34" charset="0"/>
              </a:rPr>
              <a:t>member</a:t>
            </a:r>
            <a:r>
              <a:rPr lang="de-DE" sz="3200" dirty="0">
                <a:latin typeface="Calibri" panose="020F0502020204030204" pitchFamily="34" charset="0"/>
                <a:ea typeface="Calibri" panose="020F0502020204030204" pitchFamily="34" charset="0"/>
                <a:cs typeface="Calibri" panose="020F0502020204030204" pitchFamily="34" charset="0"/>
              </a:rPr>
              <a:t> of </a:t>
            </a:r>
            <a:r>
              <a:rPr lang="de-DE" sz="3200" dirty="0" err="1">
                <a:latin typeface="Calibri" panose="020F0502020204030204" pitchFamily="34" charset="0"/>
                <a:ea typeface="Calibri" panose="020F0502020204030204" pitchFamily="34" charset="0"/>
                <a:cs typeface="Calibri" panose="020F0502020204030204" pitchFamily="34" charset="0"/>
              </a:rPr>
              <a:t>the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faculty</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familiar</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with</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the</a:t>
            </a:r>
            <a:r>
              <a:rPr lang="de-DE" sz="3200" dirty="0">
                <a:latin typeface="Calibri" panose="020F0502020204030204" pitchFamily="34" charset="0"/>
                <a:ea typeface="Calibri" panose="020F0502020204030204" pitchFamily="34" charset="0"/>
                <a:cs typeface="Calibri" panose="020F0502020204030204" pitchFamily="34" charset="0"/>
              </a:rPr>
              <a:t> FL </a:t>
            </a:r>
            <a:r>
              <a:rPr lang="de-DE" sz="3200" dirty="0" err="1">
                <a:latin typeface="Calibri" panose="020F0502020204030204" pitchFamily="34" charset="0"/>
                <a:ea typeface="Calibri" panose="020F0502020204030204" pitchFamily="34" charset="0"/>
                <a:cs typeface="Calibri" panose="020F0502020204030204" pitchFamily="34" charset="0"/>
              </a:rPr>
              <a:t>taught</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programme</a:t>
            </a:r>
            <a:r>
              <a:rPr lang="de-DE" sz="3200" dirty="0">
                <a:latin typeface="Calibri" panose="020F0502020204030204" pitchFamily="34" charset="0"/>
                <a:ea typeface="Calibri" panose="020F0502020204030204" pitchFamily="34" charset="0"/>
                <a:cs typeface="Calibri" panose="020F0502020204030204" pitchFamily="34" charset="0"/>
              </a:rPr>
              <a:t> and </a:t>
            </a:r>
            <a:r>
              <a:rPr lang="de-DE" sz="3200" dirty="0" err="1">
                <a:latin typeface="Calibri" panose="020F0502020204030204" pitchFamily="34" charset="0"/>
                <a:ea typeface="Calibri" panose="020F0502020204030204" pitchFamily="34" charset="0"/>
                <a:cs typeface="Calibri" panose="020F0502020204030204" pitchFamily="34" charset="0"/>
              </a:rPr>
              <a:t>its</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rules</a:t>
            </a:r>
            <a:r>
              <a:rPr lang="de-DE" sz="3200" dirty="0">
                <a:latin typeface="Calibri" panose="020F0502020204030204" pitchFamily="34" charset="0"/>
                <a:ea typeface="Calibri" panose="020F0502020204030204" pitchFamily="34" charset="0"/>
                <a:cs typeface="Calibri" panose="020F0502020204030204" pitchFamily="34" charset="0"/>
              </a:rPr>
              <a:t> and </a:t>
            </a:r>
            <a:r>
              <a:rPr lang="de-DE" sz="3200" dirty="0" err="1">
                <a:latin typeface="Calibri" panose="020F0502020204030204" pitchFamily="34" charset="0"/>
                <a:ea typeface="Calibri" panose="020F0502020204030204" pitchFamily="34" charset="0"/>
                <a:cs typeface="Calibri" panose="020F0502020204030204" pitchFamily="34" charset="0"/>
              </a:rPr>
              <a:t>regulations</a:t>
            </a:r>
            <a:r>
              <a:rPr lang="de-DE" sz="3200" dirty="0">
                <a:latin typeface="Calibri" panose="020F0502020204030204" pitchFamily="34" charset="0"/>
                <a:ea typeface="Calibri" panose="020F0502020204030204" pitchFamily="34" charset="0"/>
                <a:cs typeface="Calibri" panose="020F0502020204030204" pitchFamily="34" charset="0"/>
              </a:rPr>
              <a:t>, in </a:t>
            </a:r>
            <a:r>
              <a:rPr lang="de-DE" sz="3200" dirty="0" err="1">
                <a:latin typeface="Calibri" panose="020F0502020204030204" pitchFamily="34" charset="0"/>
                <a:ea typeface="Calibri" panose="020F0502020204030204" pitchFamily="34" charset="0"/>
                <a:cs typeface="Calibri" panose="020F0502020204030204" pitchFamily="34" charset="0"/>
              </a:rPr>
              <a:t>contact</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with</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the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programme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director</a:t>
            </a:r>
            <a:r>
              <a:rPr lang="de-DE" sz="3200" dirty="0">
                <a:latin typeface="Calibri" panose="020F0502020204030204" pitchFamily="34" charset="0"/>
                <a:ea typeface="Calibri" panose="020F0502020204030204" pitchFamily="34" charset="0"/>
                <a:cs typeface="Calibri" panose="020F0502020204030204" pitchFamily="34" charset="0"/>
              </a:rPr>
              <a:t> and </a:t>
            </a:r>
            <a:r>
              <a:rPr lang="de-DE" sz="3200" dirty="0" err="1">
                <a:latin typeface="Calibri" panose="020F0502020204030204" pitchFamily="34" charset="0"/>
                <a:ea typeface="Calibri" panose="020F0502020204030204" pitchFamily="34" charset="0"/>
                <a:cs typeface="Calibri" panose="020F0502020204030204" pitchFamily="34" charset="0"/>
              </a:rPr>
              <a:t>with</a:t>
            </a:r>
            <a:r>
              <a:rPr lang="de-DE" sz="3200" dirty="0">
                <a:latin typeface="Calibri" panose="020F0502020204030204" pitchFamily="34" charset="0"/>
                <a:ea typeface="Calibri" panose="020F0502020204030204" pitchFamily="34" charset="0"/>
                <a:cs typeface="Calibri" panose="020F0502020204030204" pitchFamily="34" charset="0"/>
              </a:rPr>
              <a:t> easy </a:t>
            </a:r>
            <a:r>
              <a:rPr lang="de-DE" sz="3200" dirty="0" err="1">
                <a:latin typeface="Calibri" panose="020F0502020204030204" pitchFamily="34" charset="0"/>
                <a:ea typeface="Calibri" panose="020F0502020204030204" pitchFamily="34" charset="0"/>
                <a:cs typeface="Calibri" panose="020F0502020204030204" pitchFamily="34" charset="0"/>
              </a:rPr>
              <a:t>access</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to</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the</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professors</a:t>
            </a:r>
            <a:r>
              <a:rPr lang="de-DE" sz="3200" dirty="0">
                <a:latin typeface="Calibri" panose="020F0502020204030204" pitchFamily="34" charset="0"/>
                <a:ea typeface="Calibri" panose="020F0502020204030204" pitchFamily="34" charset="0"/>
                <a:cs typeface="Calibri" panose="020F0502020204030204" pitchFamily="34" charset="0"/>
              </a:rPr>
              <a:t>. Also </a:t>
            </a:r>
            <a:r>
              <a:rPr lang="de-DE" sz="3200" dirty="0" err="1">
                <a:latin typeface="Calibri" panose="020F0502020204030204" pitchFamily="34" charset="0"/>
                <a:ea typeface="Calibri" panose="020F0502020204030204" pitchFamily="34" charset="0"/>
                <a:cs typeface="Calibri" panose="020F0502020204030204" pitchFamily="34" charset="0"/>
              </a:rPr>
              <a:t>networking</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with</a:t>
            </a:r>
            <a:r>
              <a:rPr lang="de-DE" sz="3200" dirty="0">
                <a:latin typeface="Calibri" panose="020F0502020204030204" pitchFamily="34" charset="0"/>
                <a:ea typeface="Calibri" panose="020F0502020204030204" pitchFamily="34" charset="0"/>
                <a:cs typeface="Calibri" panose="020F0502020204030204" pitchFamily="34" charset="0"/>
              </a:rPr>
              <a:t> </a:t>
            </a:r>
            <a:r>
              <a:rPr lang="de-DE" sz="3200" dirty="0" err="1">
                <a:latin typeface="Calibri" panose="020F0502020204030204" pitchFamily="34" charset="0"/>
                <a:ea typeface="Calibri" panose="020F0502020204030204" pitchFamily="34" charset="0"/>
                <a:cs typeface="Calibri" panose="020F0502020204030204" pitchFamily="34" charset="0"/>
              </a:rPr>
              <a:t>the</a:t>
            </a:r>
            <a:r>
              <a:rPr lang="de-DE" sz="3200" dirty="0">
                <a:latin typeface="Calibri" panose="020F0502020204030204" pitchFamily="34" charset="0"/>
                <a:ea typeface="Calibri" panose="020F0502020204030204" pitchFamily="34" charset="0"/>
                <a:cs typeface="Calibri" panose="020F0502020204030204" pitchFamily="34" charset="0"/>
              </a:rPr>
              <a:t> International Office. </a:t>
            </a:r>
          </a:p>
        </p:txBody>
      </p:sp>
    </p:spTree>
    <p:extLst>
      <p:ext uri="{BB962C8B-B14F-4D97-AF65-F5344CB8AC3E}">
        <p14:creationId xmlns:p14="http://schemas.microsoft.com/office/powerpoint/2010/main" val="2670596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864</Words>
  <Application>Microsoft Office PowerPoint</Application>
  <PresentationFormat>Breitbild</PresentationFormat>
  <Paragraphs>67</Paragraphs>
  <Slides>13</Slides>
  <Notes>9</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Century Gothic</vt:lpstr>
      <vt:lpstr>Wingdings 3</vt:lpstr>
      <vt:lpstr>Ion</vt:lpstr>
      <vt:lpstr>  The institutional view of CLIL </vt:lpstr>
      <vt:lpstr>PowerPoint-Präsentation</vt:lpstr>
      <vt:lpstr>False assumptions?</vt:lpstr>
      <vt:lpstr>Topics</vt:lpstr>
      <vt:lpstr>Question: </vt:lpstr>
      <vt:lpstr>Language requirements</vt:lpstr>
      <vt:lpstr>Solution</vt:lpstr>
      <vt:lpstr>Other student issues</vt:lpstr>
      <vt:lpstr>Solution</vt:lpstr>
      <vt:lpstr>Language requirements for content teachers. </vt:lpstr>
      <vt:lpstr>Reward system for teaching in a foreign language</vt:lpstr>
      <vt:lpstr>So, what does the institution need to provide?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institutional view on CLIL</dc:title>
  <dc:creator>John O Donoghue</dc:creator>
  <cp:lastModifiedBy>John O Donoghue</cp:lastModifiedBy>
  <cp:revision>25</cp:revision>
  <dcterms:created xsi:type="dcterms:W3CDTF">2025-05-28T14:44:51Z</dcterms:created>
  <dcterms:modified xsi:type="dcterms:W3CDTF">2025-06-01T12:17:44Z</dcterms:modified>
</cp:coreProperties>
</file>