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6" r:id="rId3"/>
    <p:sldId id="257" r:id="rId4"/>
    <p:sldId id="259" r:id="rId5"/>
    <p:sldId id="260" r:id="rId6"/>
    <p:sldId id="261" r:id="rId7"/>
    <p:sldId id="263" r:id="rId8"/>
    <p:sldId id="264"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94" d="100"/>
          <a:sy n="94" d="100"/>
        </p:scale>
        <p:origin x="2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E8D60B-7559-4360-837E-788DEC8912D6}" type="datetimeFigureOut">
              <a:rPr lang="de-DE" smtClean="0"/>
              <a:t>29.05.2023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E00F3-05C2-4843-86EE-0E396316463A}" type="slidenum">
              <a:rPr lang="de-DE" smtClean="0"/>
              <a:t>‹Nr.›</a:t>
            </a:fld>
            <a:endParaRPr lang="de-DE"/>
          </a:p>
        </p:txBody>
      </p:sp>
    </p:spTree>
    <p:extLst>
      <p:ext uri="{BB962C8B-B14F-4D97-AF65-F5344CB8AC3E}">
        <p14:creationId xmlns:p14="http://schemas.microsoft.com/office/powerpoint/2010/main" val="2274667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5AE00F3-05C2-4843-86EE-0E396316463A}" type="slidenum">
              <a:rPr lang="de-DE" smtClean="0"/>
              <a:t>3</a:t>
            </a:fld>
            <a:endParaRPr lang="de-DE"/>
          </a:p>
        </p:txBody>
      </p:sp>
    </p:spTree>
    <p:extLst>
      <p:ext uri="{BB962C8B-B14F-4D97-AF65-F5344CB8AC3E}">
        <p14:creationId xmlns:p14="http://schemas.microsoft.com/office/powerpoint/2010/main" val="3194265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lexisnexis.co.uk/" TargetMode="External"/><Relationship Id="rId2" Type="http://schemas.openxmlformats.org/officeDocument/2006/relationships/hyperlink" Target="https://www.law.cornell.edu/wex/ratio_decidend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89213" y="261257"/>
            <a:ext cx="8915399" cy="3682093"/>
          </a:xfrm>
        </p:spPr>
        <p:txBody>
          <a:bodyPr>
            <a:normAutofit fontScale="90000"/>
          </a:bodyPr>
          <a:lstStyle/>
          <a:p>
            <a:r>
              <a:rPr lang="en-GB" sz="2000" b="1" dirty="0"/>
              <a:t>4th biannual International CLIL Conference </a:t>
            </a:r>
            <a:r>
              <a:rPr lang="de-DE" sz="2000" dirty="0"/>
              <a:t/>
            </a:r>
            <a:br>
              <a:rPr lang="de-DE" sz="2000" dirty="0"/>
            </a:br>
            <a:r>
              <a:rPr lang="en-GB" sz="2000" b="1" dirty="0"/>
              <a:t>CLIL 2023 Sustainability, Pedagogy and Social Justice</a:t>
            </a:r>
            <a:r>
              <a:rPr lang="de-DE" sz="2000" dirty="0"/>
              <a:t/>
            </a:r>
            <a:br>
              <a:rPr lang="de-DE" sz="2000" dirty="0"/>
            </a:br>
            <a:r>
              <a:rPr lang="en-GB" sz="2000" b="1" dirty="0"/>
              <a:t>16-17 June 2023</a:t>
            </a:r>
            <a:r>
              <a:rPr lang="de-DE" sz="2000" dirty="0"/>
              <a:t/>
            </a:r>
            <a:br>
              <a:rPr lang="de-DE" sz="2000" dirty="0"/>
            </a:br>
            <a:r>
              <a:rPr lang="en-GB" sz="2000" b="1" dirty="0"/>
              <a:t>Sheffield Institute of Education, UK</a:t>
            </a:r>
            <a:r>
              <a:rPr lang="de-DE" sz="2000" dirty="0"/>
              <a:t/>
            </a:r>
            <a:br>
              <a:rPr lang="de-DE" sz="2000" dirty="0"/>
            </a:br>
            <a:r>
              <a:rPr lang="en-GB" b="1" dirty="0"/>
              <a:t> </a:t>
            </a:r>
            <a:r>
              <a:rPr lang="de-DE" dirty="0"/>
              <a:t/>
            </a:r>
            <a:br>
              <a:rPr lang="de-DE" dirty="0"/>
            </a:br>
            <a:r>
              <a:rPr lang="en-GB" sz="3200" dirty="0" smtClean="0"/>
              <a:t>Exploring </a:t>
            </a:r>
            <a:r>
              <a:rPr lang="en-GB" sz="3200" dirty="0"/>
              <a:t>discipline literacy in an English-taught International Business Law master’s course at a German </a:t>
            </a:r>
            <a:r>
              <a:rPr lang="en-GB" sz="3200" dirty="0" smtClean="0"/>
              <a:t>University.</a:t>
            </a:r>
            <a:br>
              <a:rPr lang="en-GB" sz="3200" dirty="0" smtClean="0"/>
            </a:br>
            <a:r>
              <a:rPr lang="en-GB" sz="3200" dirty="0" smtClean="0"/>
              <a:t>Culture, cognition and communication. </a:t>
            </a:r>
            <a:endParaRPr lang="de-DE" sz="3200" dirty="0"/>
          </a:p>
        </p:txBody>
      </p:sp>
      <p:sp>
        <p:nvSpPr>
          <p:cNvPr id="3" name="Untertitel 2"/>
          <p:cNvSpPr>
            <a:spLocks noGrp="1"/>
          </p:cNvSpPr>
          <p:nvPr>
            <p:ph type="subTitle" idx="1"/>
          </p:nvPr>
        </p:nvSpPr>
        <p:spPr/>
        <p:txBody>
          <a:bodyPr/>
          <a:lstStyle/>
          <a:p>
            <a:r>
              <a:rPr lang="de-DE" dirty="0" smtClean="0"/>
              <a:t>John O‘Donoghue MA</a:t>
            </a:r>
          </a:p>
          <a:p>
            <a:r>
              <a:rPr lang="de-DE" dirty="0" smtClean="0"/>
              <a:t>University of Applied </a:t>
            </a:r>
            <a:r>
              <a:rPr lang="de-DE" dirty="0" err="1" smtClean="0"/>
              <a:t>Sciences</a:t>
            </a:r>
            <a:r>
              <a:rPr lang="de-DE" dirty="0" smtClean="0"/>
              <a:t> Wildau, Germany</a:t>
            </a:r>
            <a:endParaRPr lang="de-DE" dirty="0"/>
          </a:p>
        </p:txBody>
      </p:sp>
    </p:spTree>
    <p:extLst>
      <p:ext uri="{BB962C8B-B14F-4D97-AF65-F5344CB8AC3E}">
        <p14:creationId xmlns:p14="http://schemas.microsoft.com/office/powerpoint/2010/main" val="378459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Background</a:t>
            </a:r>
            <a:endParaRPr lang="de-DE" dirty="0"/>
          </a:p>
        </p:txBody>
      </p:sp>
      <p:sp>
        <p:nvSpPr>
          <p:cNvPr id="3" name="Inhaltsplatzhalter 2"/>
          <p:cNvSpPr>
            <a:spLocks noGrp="1"/>
          </p:cNvSpPr>
          <p:nvPr>
            <p:ph idx="1"/>
          </p:nvPr>
        </p:nvSpPr>
        <p:spPr/>
        <p:txBody>
          <a:bodyPr>
            <a:normAutofit/>
          </a:bodyPr>
          <a:lstStyle/>
          <a:p>
            <a:r>
              <a:rPr lang="de-DE" sz="2400" dirty="0" smtClean="0"/>
              <a:t>This </a:t>
            </a:r>
            <a:r>
              <a:rPr lang="de-DE" sz="2400" dirty="0" err="1" smtClean="0"/>
              <a:t>talk</a:t>
            </a:r>
            <a:r>
              <a:rPr lang="de-DE" sz="2400" dirty="0" smtClean="0"/>
              <a:t> </a:t>
            </a:r>
            <a:r>
              <a:rPr lang="de-DE" sz="2400" dirty="0" err="1" smtClean="0"/>
              <a:t>is</a:t>
            </a:r>
            <a:r>
              <a:rPr lang="de-DE" sz="2400" dirty="0" smtClean="0"/>
              <a:t> </a:t>
            </a:r>
            <a:r>
              <a:rPr lang="de-DE" sz="2400" dirty="0" err="1" smtClean="0"/>
              <a:t>based</a:t>
            </a:r>
            <a:r>
              <a:rPr lang="de-DE" sz="2400" dirty="0" smtClean="0"/>
              <a:t> on </a:t>
            </a:r>
            <a:r>
              <a:rPr lang="de-DE" sz="2400" dirty="0" err="1" smtClean="0"/>
              <a:t>attending</a:t>
            </a:r>
            <a:r>
              <a:rPr lang="de-DE" sz="2400" dirty="0" smtClean="0"/>
              <a:t> </a:t>
            </a:r>
            <a:r>
              <a:rPr lang="de-DE" sz="2400" dirty="0" err="1" smtClean="0"/>
              <a:t>lectures</a:t>
            </a:r>
            <a:r>
              <a:rPr lang="de-DE" sz="2400" dirty="0" smtClean="0"/>
              <a:t> </a:t>
            </a:r>
            <a:r>
              <a:rPr lang="de-DE" sz="2400" dirty="0" err="1" smtClean="0"/>
              <a:t>given</a:t>
            </a:r>
            <a:r>
              <a:rPr lang="de-DE" sz="2400" dirty="0" smtClean="0"/>
              <a:t> </a:t>
            </a:r>
            <a:r>
              <a:rPr lang="de-DE" sz="2400" dirty="0" err="1" smtClean="0"/>
              <a:t>by</a:t>
            </a:r>
            <a:r>
              <a:rPr lang="de-DE" sz="2400" dirty="0" smtClean="0"/>
              <a:t> Professor Jörg Peter on English Private Law </a:t>
            </a:r>
            <a:r>
              <a:rPr lang="de-DE" sz="2400" dirty="0" err="1" smtClean="0"/>
              <a:t>and</a:t>
            </a:r>
            <a:r>
              <a:rPr lang="de-DE" sz="2400" dirty="0" smtClean="0"/>
              <a:t> </a:t>
            </a:r>
            <a:r>
              <a:rPr lang="de-DE" sz="2400" dirty="0" err="1" smtClean="0"/>
              <a:t>teaching</a:t>
            </a:r>
            <a:r>
              <a:rPr lang="de-DE" sz="2400" dirty="0" smtClean="0"/>
              <a:t> </a:t>
            </a:r>
            <a:r>
              <a:rPr lang="de-DE" sz="2400" dirty="0" err="1" smtClean="0"/>
              <a:t>the</a:t>
            </a:r>
            <a:r>
              <a:rPr lang="de-DE" sz="2400" dirty="0" smtClean="0"/>
              <a:t> </a:t>
            </a:r>
            <a:r>
              <a:rPr lang="de-DE" sz="2400" dirty="0" err="1" smtClean="0"/>
              <a:t>module</a:t>
            </a:r>
            <a:r>
              <a:rPr lang="de-DE" sz="2400" dirty="0" smtClean="0"/>
              <a:t> English Law in </a:t>
            </a:r>
            <a:r>
              <a:rPr lang="de-DE" sz="2400" dirty="0" err="1" smtClean="0"/>
              <a:t>the</a:t>
            </a:r>
            <a:r>
              <a:rPr lang="de-DE" sz="2400" dirty="0" smtClean="0"/>
              <a:t> 2022 </a:t>
            </a:r>
            <a:r>
              <a:rPr lang="de-DE" sz="2400" dirty="0" err="1" smtClean="0"/>
              <a:t>summer</a:t>
            </a:r>
            <a:r>
              <a:rPr lang="de-DE" sz="2400" dirty="0" smtClean="0"/>
              <a:t> </a:t>
            </a:r>
            <a:r>
              <a:rPr lang="de-DE" sz="2400" dirty="0" err="1" smtClean="0"/>
              <a:t>semester</a:t>
            </a:r>
            <a:r>
              <a:rPr lang="de-DE" sz="2400" dirty="0" smtClean="0"/>
              <a:t> </a:t>
            </a:r>
            <a:r>
              <a:rPr lang="de-DE" sz="2400" dirty="0" err="1" smtClean="0"/>
              <a:t>to</a:t>
            </a:r>
            <a:r>
              <a:rPr lang="de-DE" sz="2400" dirty="0" smtClean="0"/>
              <a:t> </a:t>
            </a:r>
            <a:r>
              <a:rPr lang="de-DE" sz="2400" dirty="0" err="1" smtClean="0"/>
              <a:t>five</a:t>
            </a:r>
            <a:r>
              <a:rPr lang="de-DE" sz="2400" dirty="0" smtClean="0"/>
              <a:t> </a:t>
            </a:r>
            <a:r>
              <a:rPr lang="de-DE" sz="2400" dirty="0" err="1" smtClean="0"/>
              <a:t>master‘s</a:t>
            </a:r>
            <a:r>
              <a:rPr lang="de-DE" sz="2400" dirty="0" smtClean="0"/>
              <a:t> </a:t>
            </a:r>
            <a:r>
              <a:rPr lang="de-DE" sz="2400" dirty="0" err="1" smtClean="0"/>
              <a:t>students</a:t>
            </a:r>
            <a:r>
              <a:rPr lang="de-DE" sz="2400" dirty="0" smtClean="0"/>
              <a:t> in </a:t>
            </a:r>
            <a:r>
              <a:rPr lang="de-DE" sz="2400" dirty="0" err="1" smtClean="0"/>
              <a:t>the</a:t>
            </a:r>
            <a:r>
              <a:rPr lang="de-DE" sz="2400" dirty="0" smtClean="0"/>
              <a:t> </a:t>
            </a:r>
            <a:r>
              <a:rPr lang="de-DE" sz="2400" dirty="0" err="1" smtClean="0"/>
              <a:t>degree</a:t>
            </a:r>
            <a:r>
              <a:rPr lang="de-DE" sz="2400" dirty="0" smtClean="0"/>
              <a:t> </a:t>
            </a:r>
            <a:r>
              <a:rPr lang="de-DE" sz="2400" dirty="0" err="1" smtClean="0"/>
              <a:t>programme</a:t>
            </a:r>
            <a:r>
              <a:rPr lang="de-DE" sz="2400" dirty="0" smtClean="0"/>
              <a:t> Business </a:t>
            </a:r>
            <a:r>
              <a:rPr lang="de-DE" sz="2400" dirty="0" err="1" smtClean="0"/>
              <a:t>and</a:t>
            </a:r>
            <a:r>
              <a:rPr lang="de-DE" sz="2400" dirty="0" smtClean="0"/>
              <a:t> Law at </a:t>
            </a:r>
            <a:r>
              <a:rPr lang="de-DE" sz="2400" dirty="0" err="1" smtClean="0"/>
              <a:t>the</a:t>
            </a:r>
            <a:r>
              <a:rPr lang="de-DE" sz="2400" dirty="0" smtClean="0"/>
              <a:t> University of Applied </a:t>
            </a:r>
            <a:r>
              <a:rPr lang="de-DE" sz="2400" dirty="0" err="1" smtClean="0"/>
              <a:t>Sciences</a:t>
            </a:r>
            <a:r>
              <a:rPr lang="de-DE" sz="2400" dirty="0" smtClean="0"/>
              <a:t> Wildau in </a:t>
            </a:r>
            <a:r>
              <a:rPr lang="de-DE" sz="2400" dirty="0" err="1" smtClean="0"/>
              <a:t>Bradenburg</a:t>
            </a:r>
            <a:r>
              <a:rPr lang="de-DE" sz="2400" dirty="0" smtClean="0"/>
              <a:t>, just outside of Berlin. The </a:t>
            </a:r>
            <a:r>
              <a:rPr lang="de-DE" sz="2400" dirty="0" err="1" smtClean="0"/>
              <a:t>five</a:t>
            </a:r>
            <a:r>
              <a:rPr lang="de-DE" sz="2400" dirty="0" smtClean="0"/>
              <a:t> </a:t>
            </a:r>
            <a:r>
              <a:rPr lang="de-DE" sz="2400" dirty="0" err="1" smtClean="0"/>
              <a:t>students</a:t>
            </a:r>
            <a:r>
              <a:rPr lang="de-DE" sz="2400" dirty="0" smtClean="0"/>
              <a:t> </a:t>
            </a:r>
            <a:r>
              <a:rPr lang="de-DE" sz="2400" dirty="0" err="1" smtClean="0"/>
              <a:t>participated</a:t>
            </a:r>
            <a:r>
              <a:rPr lang="de-DE" sz="2400" dirty="0" smtClean="0"/>
              <a:t> in a </a:t>
            </a:r>
            <a:r>
              <a:rPr lang="de-DE" sz="2400" dirty="0" err="1" smtClean="0"/>
              <a:t>one-hour</a:t>
            </a:r>
            <a:r>
              <a:rPr lang="de-DE" sz="2400" dirty="0" smtClean="0"/>
              <a:t> qualitative interview (</a:t>
            </a:r>
            <a:r>
              <a:rPr lang="de-DE" sz="2400" dirty="0" err="1" smtClean="0"/>
              <a:t>focus</a:t>
            </a:r>
            <a:r>
              <a:rPr lang="de-DE" sz="2400" dirty="0" smtClean="0"/>
              <a:t> </a:t>
            </a:r>
            <a:r>
              <a:rPr lang="de-DE" sz="2400" dirty="0" err="1" smtClean="0"/>
              <a:t>group</a:t>
            </a:r>
            <a:r>
              <a:rPr lang="de-DE" sz="2400" dirty="0" smtClean="0"/>
              <a:t>) in </a:t>
            </a:r>
            <a:r>
              <a:rPr lang="de-DE" sz="2400" dirty="0" err="1" smtClean="0"/>
              <a:t>January</a:t>
            </a:r>
            <a:r>
              <a:rPr lang="de-DE" sz="2400" dirty="0" smtClean="0"/>
              <a:t> 2023 </a:t>
            </a:r>
            <a:r>
              <a:rPr lang="de-DE" sz="2400" dirty="0" err="1" smtClean="0"/>
              <a:t>discussing</a:t>
            </a:r>
            <a:r>
              <a:rPr lang="de-DE" sz="2400" dirty="0" smtClean="0"/>
              <a:t> </a:t>
            </a:r>
            <a:r>
              <a:rPr lang="de-DE" sz="2400" dirty="0" err="1" smtClean="0"/>
              <a:t>their</a:t>
            </a:r>
            <a:r>
              <a:rPr lang="de-DE" sz="2400" dirty="0" smtClean="0"/>
              <a:t> </a:t>
            </a:r>
            <a:r>
              <a:rPr lang="de-DE" sz="2400" dirty="0" err="1" smtClean="0"/>
              <a:t>experiences</a:t>
            </a:r>
            <a:r>
              <a:rPr lang="de-DE" sz="2400" dirty="0" smtClean="0"/>
              <a:t> of </a:t>
            </a:r>
            <a:r>
              <a:rPr lang="de-DE" sz="2400" dirty="0" err="1" smtClean="0"/>
              <a:t>studying</a:t>
            </a:r>
            <a:r>
              <a:rPr lang="de-DE" sz="2400" dirty="0" smtClean="0"/>
              <a:t> in </a:t>
            </a:r>
            <a:r>
              <a:rPr lang="de-DE" sz="2400" dirty="0" err="1" smtClean="0"/>
              <a:t>the</a:t>
            </a:r>
            <a:r>
              <a:rPr lang="de-DE" sz="2400" dirty="0" smtClean="0"/>
              <a:t> bilingual </a:t>
            </a:r>
            <a:r>
              <a:rPr lang="de-DE" sz="2400" dirty="0" err="1" smtClean="0"/>
              <a:t>programme</a:t>
            </a:r>
            <a:r>
              <a:rPr lang="de-DE" sz="2400" dirty="0" smtClean="0"/>
              <a:t> (English/German).  </a:t>
            </a:r>
            <a:endParaRPr lang="de-DE" sz="2400" dirty="0"/>
          </a:p>
        </p:txBody>
      </p:sp>
    </p:spTree>
    <p:extLst>
      <p:ext uri="{BB962C8B-B14F-4D97-AF65-F5344CB8AC3E}">
        <p14:creationId xmlns:p14="http://schemas.microsoft.com/office/powerpoint/2010/main" val="409787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Culture </a:t>
            </a:r>
            <a:r>
              <a:rPr lang="de-DE" dirty="0" err="1" smtClean="0"/>
              <a:t>and</a:t>
            </a:r>
            <a:r>
              <a:rPr lang="de-DE" dirty="0" smtClean="0"/>
              <a:t> </a:t>
            </a:r>
            <a:r>
              <a:rPr lang="de-DE" dirty="0" err="1" smtClean="0"/>
              <a:t>history</a:t>
            </a:r>
            <a:endParaRPr lang="de-DE" dirty="0"/>
          </a:p>
        </p:txBody>
      </p:sp>
      <p:sp>
        <p:nvSpPr>
          <p:cNvPr id="3" name="Inhaltsplatzhalter 2"/>
          <p:cNvSpPr>
            <a:spLocks noGrp="1"/>
          </p:cNvSpPr>
          <p:nvPr>
            <p:ph idx="1"/>
          </p:nvPr>
        </p:nvSpPr>
        <p:spPr/>
        <p:txBody>
          <a:bodyPr>
            <a:normAutofit fontScale="92500" lnSpcReduction="20000"/>
          </a:bodyPr>
          <a:lstStyle/>
          <a:p>
            <a:r>
              <a:rPr lang="de-DE" sz="2400" dirty="0" smtClean="0"/>
              <a:t>English Common Law Legal Tradition: Case </a:t>
            </a:r>
            <a:r>
              <a:rPr lang="de-DE" sz="2400" dirty="0" err="1" smtClean="0"/>
              <a:t>law</a:t>
            </a:r>
            <a:r>
              <a:rPr lang="de-DE" sz="2400" dirty="0" smtClean="0"/>
              <a:t> </a:t>
            </a:r>
            <a:r>
              <a:rPr lang="de-DE" sz="2400" dirty="0" err="1" smtClean="0"/>
              <a:t>by</a:t>
            </a:r>
            <a:r>
              <a:rPr lang="de-DE" sz="2400" dirty="0" smtClean="0"/>
              <a:t> </a:t>
            </a:r>
            <a:r>
              <a:rPr lang="de-DE" sz="2400" dirty="0" err="1" smtClean="0"/>
              <a:t>defintion</a:t>
            </a:r>
            <a:r>
              <a:rPr lang="de-DE" sz="2400" dirty="0" smtClean="0"/>
              <a:t> </a:t>
            </a:r>
            <a:r>
              <a:rPr lang="de-DE" sz="2400" dirty="0" err="1" smtClean="0"/>
              <a:t>looks</a:t>
            </a:r>
            <a:r>
              <a:rPr lang="de-DE" sz="2400" dirty="0" smtClean="0"/>
              <a:t> back in </a:t>
            </a:r>
            <a:r>
              <a:rPr lang="de-DE" sz="2400" dirty="0" err="1" smtClean="0"/>
              <a:t>history</a:t>
            </a:r>
            <a:r>
              <a:rPr lang="de-DE" sz="2400" dirty="0" smtClean="0"/>
              <a:t> </a:t>
            </a:r>
            <a:r>
              <a:rPr lang="de-DE" sz="2400" dirty="0" err="1" smtClean="0"/>
              <a:t>to</a:t>
            </a:r>
            <a:r>
              <a:rPr lang="de-DE" sz="2400" dirty="0" smtClean="0"/>
              <a:t> </a:t>
            </a:r>
            <a:r>
              <a:rPr lang="de-DE" sz="2400" dirty="0" err="1" smtClean="0"/>
              <a:t>cases</a:t>
            </a:r>
            <a:r>
              <a:rPr lang="de-DE" sz="2400" dirty="0" smtClean="0"/>
              <a:t> </a:t>
            </a:r>
            <a:r>
              <a:rPr lang="de-DE" sz="2400" dirty="0" err="1" smtClean="0"/>
              <a:t>that</a:t>
            </a:r>
            <a:r>
              <a:rPr lang="de-DE" sz="2400" dirty="0" smtClean="0"/>
              <a:t> </a:t>
            </a:r>
            <a:r>
              <a:rPr lang="de-DE" sz="2400" dirty="0" err="1" smtClean="0"/>
              <a:t>are</a:t>
            </a:r>
            <a:r>
              <a:rPr lang="de-DE" sz="2400" dirty="0" smtClean="0"/>
              <a:t> </a:t>
            </a:r>
            <a:r>
              <a:rPr lang="de-DE" sz="2400" dirty="0" err="1" smtClean="0"/>
              <a:t>governed</a:t>
            </a:r>
            <a:r>
              <a:rPr lang="de-DE" sz="2400" dirty="0" smtClean="0"/>
              <a:t> </a:t>
            </a:r>
            <a:r>
              <a:rPr lang="de-DE" sz="2400" dirty="0" err="1" smtClean="0"/>
              <a:t>by</a:t>
            </a:r>
            <a:r>
              <a:rPr lang="de-DE" sz="2400" dirty="0" smtClean="0"/>
              <a:t> </a:t>
            </a:r>
            <a:r>
              <a:rPr lang="de-DE" sz="2400" dirty="0" err="1" smtClean="0"/>
              <a:t>the</a:t>
            </a:r>
            <a:r>
              <a:rPr lang="de-DE" sz="2400" dirty="0" smtClean="0"/>
              <a:t> </a:t>
            </a:r>
            <a:r>
              <a:rPr lang="de-DE" sz="2400" dirty="0" err="1" smtClean="0"/>
              <a:t>principle</a:t>
            </a:r>
            <a:r>
              <a:rPr lang="de-DE" sz="2400" dirty="0" smtClean="0"/>
              <a:t> of </a:t>
            </a:r>
            <a:r>
              <a:rPr lang="de-DE" sz="2400" dirty="0" err="1" smtClean="0"/>
              <a:t>binding</a:t>
            </a:r>
            <a:r>
              <a:rPr lang="de-DE" sz="2400" dirty="0" smtClean="0"/>
              <a:t> </a:t>
            </a:r>
            <a:r>
              <a:rPr lang="de-DE" sz="2400" dirty="0" err="1" smtClean="0"/>
              <a:t>precedent</a:t>
            </a:r>
            <a:r>
              <a:rPr lang="de-DE" sz="2400" dirty="0" smtClean="0"/>
              <a:t>. </a:t>
            </a:r>
          </a:p>
          <a:p>
            <a:r>
              <a:rPr lang="en-US" sz="2400" dirty="0" smtClean="0"/>
              <a:t>Key is the </a:t>
            </a:r>
            <a:r>
              <a:rPr lang="en-US" sz="2400" i="1" dirty="0" smtClean="0"/>
              <a:t>Ratio </a:t>
            </a:r>
            <a:r>
              <a:rPr lang="en-US" sz="2400" i="1" dirty="0" err="1"/>
              <a:t>decidendi</a:t>
            </a:r>
            <a:r>
              <a:rPr lang="en-US" sz="2400" i="1" dirty="0"/>
              <a:t> </a:t>
            </a:r>
            <a:r>
              <a:rPr lang="en-US" sz="2400" dirty="0"/>
              <a:t>of a </a:t>
            </a:r>
            <a:r>
              <a:rPr lang="en-US" sz="2400" dirty="0" smtClean="0"/>
              <a:t>judgment </a:t>
            </a:r>
            <a:r>
              <a:rPr lang="en-US" sz="2400" dirty="0"/>
              <a:t>defined as the principles of law formulated by the </a:t>
            </a:r>
            <a:r>
              <a:rPr lang="en-US" sz="2400" dirty="0" smtClean="0"/>
              <a:t>judge</a:t>
            </a:r>
            <a:r>
              <a:rPr lang="en-US" sz="2400" dirty="0"/>
              <a:t> </a:t>
            </a:r>
            <a:endParaRPr lang="en-US" sz="2400" dirty="0" smtClean="0"/>
          </a:p>
          <a:p>
            <a:r>
              <a:rPr lang="en-US" sz="2400" dirty="0" smtClean="0"/>
              <a:t>“</a:t>
            </a:r>
            <a:r>
              <a:rPr lang="en-US" sz="2400" i="1" dirty="0" smtClean="0"/>
              <a:t>These are just cases, where are the principles defined</a:t>
            </a:r>
            <a:r>
              <a:rPr lang="en-US" sz="2400" dirty="0" smtClean="0"/>
              <a:t>?” German Master’s student in week two. </a:t>
            </a:r>
            <a:endParaRPr lang="de-DE" sz="2400" dirty="0"/>
          </a:p>
          <a:p>
            <a:pPr marL="0" indent="0">
              <a:buNone/>
            </a:pPr>
            <a:endParaRPr lang="de-DE" sz="2400" dirty="0" smtClean="0"/>
          </a:p>
          <a:p>
            <a:r>
              <a:rPr lang="de-DE" sz="2400" dirty="0" err="1" smtClean="0"/>
              <a:t>Civil</a:t>
            </a:r>
            <a:r>
              <a:rPr lang="de-DE" sz="2400" dirty="0" smtClean="0"/>
              <a:t> Law Continental Tradition: </a:t>
            </a:r>
            <a:r>
              <a:rPr lang="de-DE" sz="2400" dirty="0" err="1" smtClean="0"/>
              <a:t>Those</a:t>
            </a:r>
            <a:r>
              <a:rPr lang="de-DE" sz="2400" dirty="0" smtClean="0"/>
              <a:t> countries </a:t>
            </a:r>
            <a:r>
              <a:rPr lang="de-DE" sz="2400" dirty="0" err="1" smtClean="0"/>
              <a:t>that</a:t>
            </a:r>
            <a:r>
              <a:rPr lang="de-DE" sz="2400" dirty="0" smtClean="0"/>
              <a:t> </a:t>
            </a:r>
            <a:r>
              <a:rPr lang="de-DE" sz="2400" dirty="0" err="1" smtClean="0"/>
              <a:t>have</a:t>
            </a:r>
            <a:r>
              <a:rPr lang="de-DE" sz="2400" dirty="0" smtClean="0"/>
              <a:t> </a:t>
            </a:r>
            <a:r>
              <a:rPr lang="de-DE" sz="2400" dirty="0" err="1" smtClean="0"/>
              <a:t>rules</a:t>
            </a:r>
            <a:r>
              <a:rPr lang="de-DE" sz="2400" dirty="0" smtClean="0"/>
              <a:t> of </a:t>
            </a:r>
            <a:r>
              <a:rPr lang="de-DE" sz="2400" dirty="0" err="1" smtClean="0"/>
              <a:t>law</a:t>
            </a:r>
            <a:r>
              <a:rPr lang="de-DE" sz="2400" dirty="0" smtClean="0"/>
              <a:t> </a:t>
            </a:r>
            <a:r>
              <a:rPr lang="de-DE" sz="2400" dirty="0" err="1" smtClean="0"/>
              <a:t>created</a:t>
            </a:r>
            <a:r>
              <a:rPr lang="de-DE" sz="2400" dirty="0" smtClean="0"/>
              <a:t> </a:t>
            </a:r>
            <a:r>
              <a:rPr lang="de-DE" sz="2400" dirty="0" err="1" smtClean="0"/>
              <a:t>by</a:t>
            </a:r>
            <a:r>
              <a:rPr lang="de-DE" sz="2400" dirty="0" smtClean="0"/>
              <a:t> </a:t>
            </a:r>
            <a:r>
              <a:rPr lang="de-DE" sz="2400" dirty="0" err="1" smtClean="0"/>
              <a:t>statute</a:t>
            </a:r>
            <a:r>
              <a:rPr lang="de-DE" sz="2400" dirty="0" smtClean="0"/>
              <a:t> </a:t>
            </a:r>
            <a:r>
              <a:rPr lang="de-DE" sz="2400" dirty="0" err="1" smtClean="0"/>
              <a:t>by</a:t>
            </a:r>
            <a:r>
              <a:rPr lang="de-DE" sz="2400" dirty="0" smtClean="0"/>
              <a:t> </a:t>
            </a:r>
            <a:r>
              <a:rPr lang="de-DE" sz="2400" dirty="0" err="1" smtClean="0"/>
              <a:t>definition</a:t>
            </a:r>
            <a:r>
              <a:rPr lang="de-DE" sz="2400" dirty="0" smtClean="0"/>
              <a:t> </a:t>
            </a:r>
            <a:r>
              <a:rPr lang="de-DE" sz="2400" dirty="0" err="1" smtClean="0"/>
              <a:t>focus</a:t>
            </a:r>
            <a:r>
              <a:rPr lang="de-DE" sz="2400" dirty="0" smtClean="0"/>
              <a:t> not on </a:t>
            </a:r>
            <a:r>
              <a:rPr lang="de-DE" sz="2400" dirty="0" err="1" smtClean="0"/>
              <a:t>historical</a:t>
            </a:r>
            <a:r>
              <a:rPr lang="de-DE" sz="2400" dirty="0" smtClean="0"/>
              <a:t> </a:t>
            </a:r>
            <a:r>
              <a:rPr lang="de-DE" sz="2400" dirty="0" err="1" smtClean="0"/>
              <a:t>precedent</a:t>
            </a:r>
            <a:r>
              <a:rPr lang="de-DE" sz="2400" dirty="0" smtClean="0"/>
              <a:t> but </a:t>
            </a:r>
            <a:r>
              <a:rPr lang="de-DE" sz="2400" dirty="0" err="1" smtClean="0"/>
              <a:t>careful</a:t>
            </a:r>
            <a:r>
              <a:rPr lang="de-DE" sz="2400" dirty="0" smtClean="0"/>
              <a:t> </a:t>
            </a:r>
            <a:r>
              <a:rPr lang="de-DE" sz="2400" dirty="0" err="1" smtClean="0"/>
              <a:t>interpretation</a:t>
            </a:r>
            <a:r>
              <a:rPr lang="de-DE" sz="2400" dirty="0" smtClean="0"/>
              <a:t> of </a:t>
            </a:r>
            <a:r>
              <a:rPr lang="de-DE" sz="2400" dirty="0" err="1" smtClean="0"/>
              <a:t>written</a:t>
            </a:r>
            <a:r>
              <a:rPr lang="de-DE" sz="2400" dirty="0" smtClean="0"/>
              <a:t> </a:t>
            </a:r>
            <a:r>
              <a:rPr lang="de-DE" sz="2400" dirty="0" err="1" smtClean="0"/>
              <a:t>laws</a:t>
            </a:r>
            <a:r>
              <a:rPr lang="de-DE" dirty="0" smtClean="0"/>
              <a:t>.  </a:t>
            </a:r>
            <a:endParaRPr lang="de-DE" dirty="0"/>
          </a:p>
        </p:txBody>
      </p:sp>
    </p:spTree>
    <p:extLst>
      <p:ext uri="{BB962C8B-B14F-4D97-AF65-F5344CB8AC3E}">
        <p14:creationId xmlns:p14="http://schemas.microsoft.com/office/powerpoint/2010/main" val="551751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9447" y="852710"/>
            <a:ext cx="8911687" cy="1280890"/>
          </a:xfrm>
        </p:spPr>
        <p:txBody>
          <a:bodyPr/>
          <a:lstStyle/>
          <a:p>
            <a:r>
              <a:rPr lang="de-DE" dirty="0" err="1" smtClean="0"/>
              <a:t>Cognition</a:t>
            </a:r>
            <a:r>
              <a:rPr lang="de-DE" dirty="0" smtClean="0"/>
              <a:t>: </a:t>
            </a:r>
            <a:r>
              <a:rPr lang="de-DE" dirty="0" err="1" smtClean="0"/>
              <a:t>Interpreting</a:t>
            </a:r>
            <a:r>
              <a:rPr lang="de-DE" dirty="0" smtClean="0"/>
              <a:t> Statutes: English </a:t>
            </a:r>
            <a:r>
              <a:rPr lang="de-DE" dirty="0" err="1" smtClean="0"/>
              <a:t>and</a:t>
            </a:r>
            <a:r>
              <a:rPr lang="de-DE" dirty="0" smtClean="0"/>
              <a:t> Continental: </a:t>
            </a:r>
            <a:r>
              <a:rPr lang="de-DE" dirty="0" err="1" smtClean="0"/>
              <a:t>Literalism</a:t>
            </a:r>
            <a:r>
              <a:rPr lang="de-DE" dirty="0" smtClean="0"/>
              <a:t> V </a:t>
            </a:r>
            <a:r>
              <a:rPr lang="de-DE" dirty="0" err="1" smtClean="0"/>
              <a:t>Purposive</a:t>
            </a:r>
            <a:endParaRPr lang="de-DE" dirty="0"/>
          </a:p>
        </p:txBody>
      </p:sp>
      <p:sp>
        <p:nvSpPr>
          <p:cNvPr id="3" name="Inhaltsplatzhalter 2"/>
          <p:cNvSpPr>
            <a:spLocks noGrp="1"/>
          </p:cNvSpPr>
          <p:nvPr>
            <p:ph idx="1"/>
          </p:nvPr>
        </p:nvSpPr>
        <p:spPr>
          <a:xfrm>
            <a:off x="2589212" y="2441121"/>
            <a:ext cx="8915400" cy="3886199"/>
          </a:xfrm>
        </p:spPr>
        <p:txBody>
          <a:bodyPr>
            <a:normAutofit fontScale="92500" lnSpcReduction="10000"/>
          </a:bodyPr>
          <a:lstStyle/>
          <a:p>
            <a:r>
              <a:rPr lang="de-DE" sz="2600" u="sng" dirty="0" smtClean="0"/>
              <a:t>English </a:t>
            </a:r>
            <a:r>
              <a:rPr lang="de-DE" sz="2600" u="sng" dirty="0" err="1" smtClean="0"/>
              <a:t>literalist</a:t>
            </a:r>
            <a:r>
              <a:rPr lang="de-DE" sz="2600" u="sng" dirty="0" smtClean="0"/>
              <a:t> </a:t>
            </a:r>
            <a:r>
              <a:rPr lang="de-DE" sz="2600" u="sng" dirty="0" err="1" smtClean="0"/>
              <a:t>interpretation</a:t>
            </a:r>
            <a:r>
              <a:rPr lang="de-DE" sz="2600" u="sng" dirty="0" smtClean="0"/>
              <a:t>:</a:t>
            </a:r>
          </a:p>
          <a:p>
            <a:r>
              <a:rPr lang="de-DE" sz="2600" dirty="0" err="1" smtClean="0"/>
              <a:t>Legislation</a:t>
            </a:r>
            <a:r>
              <a:rPr lang="de-DE" sz="2600" dirty="0" smtClean="0"/>
              <a:t> </a:t>
            </a:r>
            <a:r>
              <a:rPr lang="de-DE" sz="2600" dirty="0" err="1" smtClean="0"/>
              <a:t>defines</a:t>
            </a:r>
            <a:r>
              <a:rPr lang="de-DE" sz="2600" dirty="0" smtClean="0"/>
              <a:t> </a:t>
            </a:r>
            <a:r>
              <a:rPr lang="de-DE" sz="2600" dirty="0" err="1" smtClean="0"/>
              <a:t>the</a:t>
            </a:r>
            <a:r>
              <a:rPr lang="de-DE" sz="2600" dirty="0" smtClean="0"/>
              <a:t> </a:t>
            </a:r>
            <a:r>
              <a:rPr lang="de-DE" sz="2600" dirty="0" err="1" smtClean="0"/>
              <a:t>area</a:t>
            </a:r>
            <a:r>
              <a:rPr lang="de-DE" sz="2600" dirty="0" smtClean="0"/>
              <a:t> of </a:t>
            </a:r>
            <a:r>
              <a:rPr lang="de-DE" sz="2600" dirty="0" err="1" smtClean="0"/>
              <a:t>application</a:t>
            </a:r>
            <a:r>
              <a:rPr lang="de-DE" sz="2600" dirty="0" smtClean="0"/>
              <a:t> </a:t>
            </a:r>
            <a:r>
              <a:rPr lang="de-DE" sz="2600" dirty="0" err="1" smtClean="0"/>
              <a:t>and</a:t>
            </a:r>
            <a:r>
              <a:rPr lang="de-DE" sz="2600" dirty="0" smtClean="0"/>
              <a:t> </a:t>
            </a:r>
            <a:r>
              <a:rPr lang="de-DE" sz="2600" dirty="0" err="1" smtClean="0"/>
              <a:t>limits</a:t>
            </a:r>
            <a:endParaRPr lang="de-DE" sz="2600" dirty="0" smtClean="0"/>
          </a:p>
          <a:p>
            <a:r>
              <a:rPr lang="de-DE" sz="2600" dirty="0" err="1" smtClean="0"/>
              <a:t>Judicial</a:t>
            </a:r>
            <a:r>
              <a:rPr lang="de-DE" sz="2600" dirty="0" smtClean="0"/>
              <a:t> </a:t>
            </a:r>
            <a:r>
              <a:rPr lang="de-DE" sz="2600" dirty="0" err="1" smtClean="0"/>
              <a:t>precedent</a:t>
            </a:r>
            <a:endParaRPr lang="de-DE" sz="2600" dirty="0" smtClean="0"/>
          </a:p>
          <a:p>
            <a:r>
              <a:rPr lang="de-DE" sz="2600" dirty="0" smtClean="0"/>
              <a:t>Interpretation Act 1978</a:t>
            </a:r>
          </a:p>
          <a:p>
            <a:r>
              <a:rPr lang="de-DE" sz="2600" dirty="0" smtClean="0"/>
              <a:t>Oxford English </a:t>
            </a:r>
            <a:r>
              <a:rPr lang="de-DE" sz="2600" dirty="0" err="1" smtClean="0"/>
              <a:t>Dictionary</a:t>
            </a:r>
            <a:endParaRPr lang="de-DE" sz="2600" dirty="0" smtClean="0"/>
          </a:p>
          <a:p>
            <a:r>
              <a:rPr lang="de-DE" sz="2600" dirty="0" smtClean="0"/>
              <a:t>Law </a:t>
            </a:r>
            <a:r>
              <a:rPr lang="de-DE" sz="2600" dirty="0" err="1" smtClean="0"/>
              <a:t>Commission</a:t>
            </a:r>
            <a:r>
              <a:rPr lang="de-DE" sz="2600" dirty="0" smtClean="0"/>
              <a:t> Reports</a:t>
            </a:r>
          </a:p>
          <a:p>
            <a:r>
              <a:rPr lang="de-DE" sz="2600" dirty="0" err="1" smtClean="0"/>
              <a:t>Hansard</a:t>
            </a:r>
            <a:r>
              <a:rPr lang="de-DE" sz="2600" dirty="0" smtClean="0"/>
              <a:t> – </a:t>
            </a:r>
            <a:r>
              <a:rPr lang="de-DE" sz="2600" dirty="0" err="1" smtClean="0"/>
              <a:t>official</a:t>
            </a:r>
            <a:r>
              <a:rPr lang="de-DE" sz="2600" dirty="0" smtClean="0"/>
              <a:t> </a:t>
            </a:r>
            <a:r>
              <a:rPr lang="de-DE" sz="2600" dirty="0" err="1" smtClean="0"/>
              <a:t>Parliamentary</a:t>
            </a:r>
            <a:r>
              <a:rPr lang="de-DE" sz="2600" dirty="0" smtClean="0"/>
              <a:t> </a:t>
            </a:r>
            <a:r>
              <a:rPr lang="de-DE" sz="2600" dirty="0" err="1" smtClean="0"/>
              <a:t>proceeding</a:t>
            </a:r>
            <a:r>
              <a:rPr lang="de-DE" sz="2600" dirty="0" smtClean="0"/>
              <a:t/>
            </a:r>
            <a:br>
              <a:rPr lang="de-DE" sz="2600" dirty="0" smtClean="0"/>
            </a:br>
            <a:r>
              <a:rPr lang="de-DE" sz="2600" dirty="0" smtClean="0"/>
              <a:t/>
            </a:r>
            <a:br>
              <a:rPr lang="de-DE" sz="2600" dirty="0" smtClean="0"/>
            </a:br>
            <a:endParaRPr lang="de-DE" sz="2600" dirty="0" smtClean="0"/>
          </a:p>
          <a:p>
            <a:endParaRPr lang="de-DE" dirty="0"/>
          </a:p>
        </p:txBody>
      </p:sp>
    </p:spTree>
    <p:extLst>
      <p:ext uri="{BB962C8B-B14F-4D97-AF65-F5344CB8AC3E}">
        <p14:creationId xmlns:p14="http://schemas.microsoft.com/office/powerpoint/2010/main" val="112797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Interpreting</a:t>
            </a:r>
            <a:r>
              <a:rPr lang="de-DE" dirty="0"/>
              <a:t> Statutes: English </a:t>
            </a:r>
            <a:r>
              <a:rPr lang="de-DE" dirty="0" err="1"/>
              <a:t>and</a:t>
            </a:r>
            <a:r>
              <a:rPr lang="de-DE" dirty="0"/>
              <a:t> Continental</a:t>
            </a:r>
          </a:p>
        </p:txBody>
      </p:sp>
      <p:sp>
        <p:nvSpPr>
          <p:cNvPr id="3" name="Inhaltsplatzhalter 2"/>
          <p:cNvSpPr>
            <a:spLocks noGrp="1"/>
          </p:cNvSpPr>
          <p:nvPr>
            <p:ph idx="1"/>
          </p:nvPr>
        </p:nvSpPr>
        <p:spPr/>
        <p:txBody>
          <a:bodyPr>
            <a:normAutofit lnSpcReduction="10000"/>
          </a:bodyPr>
          <a:lstStyle/>
          <a:p>
            <a:pPr marL="0" indent="0">
              <a:buNone/>
            </a:pPr>
            <a:r>
              <a:rPr lang="de-DE" sz="2400" u="sng" dirty="0"/>
              <a:t>Continental </a:t>
            </a:r>
            <a:r>
              <a:rPr lang="de-DE" sz="2400" u="sng" dirty="0" err="1" smtClean="0"/>
              <a:t>interpretation</a:t>
            </a:r>
            <a:endParaRPr lang="de-DE" sz="2400" u="sng" dirty="0" smtClean="0"/>
          </a:p>
          <a:p>
            <a:pPr marL="0" indent="0">
              <a:buNone/>
            </a:pPr>
            <a:r>
              <a:rPr lang="de-DE" sz="2400" dirty="0" err="1" smtClean="0"/>
              <a:t>Purposive</a:t>
            </a:r>
            <a:r>
              <a:rPr lang="de-DE" sz="2400" dirty="0" smtClean="0"/>
              <a:t> </a:t>
            </a:r>
            <a:r>
              <a:rPr lang="de-DE" sz="2400" dirty="0" err="1" smtClean="0"/>
              <a:t>approach</a:t>
            </a:r>
            <a:r>
              <a:rPr lang="de-DE" sz="2400" dirty="0" smtClean="0"/>
              <a:t>:</a:t>
            </a:r>
          </a:p>
          <a:p>
            <a:pPr marL="0" indent="0">
              <a:buNone/>
            </a:pPr>
            <a:r>
              <a:rPr lang="en-US" sz="2400" dirty="0" smtClean="0"/>
              <a:t>‘The </a:t>
            </a:r>
            <a:r>
              <a:rPr lang="en-US" sz="2400" dirty="0"/>
              <a:t>purposive approach to interpreting legislation looks beyond the words of the legislation at the purpose behind it, and the legislation is seen as a skeleton of the law for the judges to flesh out in time. The purposive approach has its roots in legal systems which are based on civil codes and is sometimes referred to as the teleological </a:t>
            </a:r>
            <a:r>
              <a:rPr lang="en-US" sz="2400" dirty="0" smtClean="0"/>
              <a:t>approach (to what end/result is the law intended?). </a:t>
            </a:r>
            <a:r>
              <a:rPr lang="en-US" sz="2400" dirty="0"/>
              <a:t>It is used in EU </a:t>
            </a:r>
            <a:r>
              <a:rPr lang="en-US" sz="2400" dirty="0" smtClean="0"/>
              <a:t>law’ (</a:t>
            </a:r>
            <a:r>
              <a:rPr lang="en-US" sz="2400" dirty="0" err="1" smtClean="0"/>
              <a:t>lexisnexis</a:t>
            </a:r>
            <a:r>
              <a:rPr lang="en-US" sz="2400" dirty="0" smtClean="0"/>
              <a:t>).</a:t>
            </a:r>
            <a:endParaRPr lang="de-DE" sz="2400" dirty="0"/>
          </a:p>
        </p:txBody>
      </p:sp>
    </p:spTree>
    <p:extLst>
      <p:ext uri="{BB962C8B-B14F-4D97-AF65-F5344CB8AC3E}">
        <p14:creationId xmlns:p14="http://schemas.microsoft.com/office/powerpoint/2010/main" val="383491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92925" y="195943"/>
            <a:ext cx="8911687" cy="2204357"/>
          </a:xfrm>
        </p:spPr>
        <p:txBody>
          <a:bodyPr>
            <a:normAutofit fontScale="90000"/>
          </a:bodyPr>
          <a:lstStyle/>
          <a:p>
            <a:r>
              <a:rPr lang="de-DE" dirty="0" err="1" smtClean="0"/>
              <a:t>Clarity</a:t>
            </a:r>
            <a:r>
              <a:rPr lang="de-DE" dirty="0" smtClean="0"/>
              <a:t> </a:t>
            </a:r>
            <a:r>
              <a:rPr lang="de-DE" dirty="0" err="1" smtClean="0"/>
              <a:t>and</a:t>
            </a:r>
            <a:r>
              <a:rPr lang="de-DE" dirty="0" smtClean="0"/>
              <a:t> Precision: Culture </a:t>
            </a:r>
            <a:r>
              <a:rPr lang="de-DE" dirty="0" err="1" smtClean="0"/>
              <a:t>and</a:t>
            </a:r>
            <a:r>
              <a:rPr lang="de-DE" dirty="0" smtClean="0"/>
              <a:t> Communication</a:t>
            </a:r>
            <a:br>
              <a:rPr lang="de-DE" dirty="0" smtClean="0"/>
            </a:br>
            <a:r>
              <a:rPr lang="de-DE" dirty="0"/>
              <a:t/>
            </a:r>
            <a:br>
              <a:rPr lang="de-DE" dirty="0"/>
            </a:br>
            <a:endParaRPr lang="de-DE" dirty="0"/>
          </a:p>
        </p:txBody>
      </p:sp>
      <p:sp>
        <p:nvSpPr>
          <p:cNvPr id="3" name="Inhaltsplatzhalter 2"/>
          <p:cNvSpPr>
            <a:spLocks noGrp="1"/>
          </p:cNvSpPr>
          <p:nvPr>
            <p:ph idx="1"/>
          </p:nvPr>
        </p:nvSpPr>
        <p:spPr>
          <a:xfrm>
            <a:off x="2589212" y="1387929"/>
            <a:ext cx="8915400" cy="4523293"/>
          </a:xfrm>
        </p:spPr>
        <p:txBody>
          <a:bodyPr>
            <a:normAutofit/>
          </a:bodyPr>
          <a:lstStyle/>
          <a:p>
            <a:r>
              <a:rPr lang="en-GB" sz="2200" b="1" dirty="0" err="1"/>
              <a:t>McKENNA</a:t>
            </a:r>
            <a:r>
              <a:rPr lang="en-GB" sz="2200" b="1" dirty="0"/>
              <a:t> AND OTHERS v BRITISH ALUMINIUM LIMITED [2002]</a:t>
            </a:r>
            <a:endParaRPr lang="de-DE" sz="2200" dirty="0"/>
          </a:p>
          <a:p>
            <a:r>
              <a:rPr lang="en-GB" sz="2200" dirty="0"/>
              <a:t> </a:t>
            </a:r>
            <a:r>
              <a:rPr lang="en-GB" sz="2200" dirty="0" smtClean="0"/>
              <a:t>16th </a:t>
            </a:r>
            <a:r>
              <a:rPr lang="en-GB" sz="2200" dirty="0"/>
              <a:t>January 2002</a:t>
            </a:r>
            <a:endParaRPr lang="de-DE" sz="2200" dirty="0"/>
          </a:p>
          <a:p>
            <a:r>
              <a:rPr lang="en-GB" sz="2200" b="1" dirty="0"/>
              <a:t> </a:t>
            </a:r>
            <a:r>
              <a:rPr lang="en-GB" sz="2200" b="1" dirty="0" smtClean="0"/>
              <a:t>MR </a:t>
            </a:r>
            <a:r>
              <a:rPr lang="en-GB" sz="2200" b="1" dirty="0"/>
              <a:t>JUSTICE NEUBERGER</a:t>
            </a:r>
            <a:r>
              <a:rPr lang="en-GB" sz="2200" dirty="0"/>
              <a:t>: </a:t>
            </a:r>
            <a:endParaRPr lang="en-GB" sz="2200" dirty="0" smtClean="0"/>
          </a:p>
          <a:p>
            <a:endParaRPr lang="en-GB" sz="2200" dirty="0"/>
          </a:p>
          <a:p>
            <a:r>
              <a:rPr lang="en-GB" sz="2200" dirty="0" smtClean="0"/>
              <a:t>In </a:t>
            </a:r>
            <a:r>
              <a:rPr lang="en-GB" sz="2200" dirty="0"/>
              <a:t>my judgment, it is logically inescapable that the reasoning of the House of Lords in Cambridge Water [1994] 2 AC 264, and in particular in the passages in the speech of Lord Goff which I have quoted, leads to the conclusion that, in order for a claim to be brought in </a:t>
            </a:r>
            <a:r>
              <a:rPr lang="en-GB" sz="2200" dirty="0" err="1"/>
              <a:t>Rylands</a:t>
            </a:r>
            <a:r>
              <a:rPr lang="en-GB" sz="2200" dirty="0"/>
              <a:t> v Fletcher, the claimant must have an interest in the land which would be sufficient to justify him bringing a claim in nuisance.</a:t>
            </a:r>
            <a:endParaRPr lang="de-DE" sz="2200" dirty="0"/>
          </a:p>
          <a:p>
            <a:pPr marL="0" indent="0">
              <a:buNone/>
            </a:pPr>
            <a:endParaRPr lang="de-DE" sz="2200" dirty="0"/>
          </a:p>
          <a:p>
            <a:endParaRPr lang="de-DE" dirty="0"/>
          </a:p>
        </p:txBody>
      </p:sp>
    </p:spTree>
    <p:extLst>
      <p:ext uri="{BB962C8B-B14F-4D97-AF65-F5344CB8AC3E}">
        <p14:creationId xmlns:p14="http://schemas.microsoft.com/office/powerpoint/2010/main" val="254234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92925" y="171450"/>
            <a:ext cx="8911687" cy="898071"/>
          </a:xfrm>
        </p:spPr>
        <p:txBody>
          <a:bodyPr>
            <a:normAutofit fontScale="90000"/>
          </a:bodyPr>
          <a:lstStyle/>
          <a:p>
            <a:r>
              <a:rPr lang="en-GB" b="1" dirty="0"/>
              <a:t> MR JUSTICE NEUBERGER</a:t>
            </a:r>
            <a:r>
              <a:rPr lang="en-GB" dirty="0"/>
              <a:t>: </a:t>
            </a:r>
            <a:br>
              <a:rPr lang="en-GB" dirty="0"/>
            </a:br>
            <a:endParaRPr lang="de-DE" dirty="0"/>
          </a:p>
        </p:txBody>
      </p:sp>
      <p:sp>
        <p:nvSpPr>
          <p:cNvPr id="3" name="Inhaltsplatzhalter 2"/>
          <p:cNvSpPr>
            <a:spLocks noGrp="1"/>
          </p:cNvSpPr>
          <p:nvPr>
            <p:ph idx="1"/>
          </p:nvPr>
        </p:nvSpPr>
        <p:spPr>
          <a:xfrm>
            <a:off x="2589212" y="2196193"/>
            <a:ext cx="8915400" cy="4392386"/>
          </a:xfrm>
        </p:spPr>
        <p:txBody>
          <a:bodyPr>
            <a:normAutofit/>
          </a:bodyPr>
          <a:lstStyle/>
          <a:p>
            <a:r>
              <a:rPr lang="en-GB" sz="2000" dirty="0"/>
              <a:t>In this connection, </a:t>
            </a:r>
            <a:r>
              <a:rPr lang="en-GB" sz="2000" i="1" dirty="0"/>
              <a:t>it seems to me </a:t>
            </a:r>
            <a:r>
              <a:rPr lang="en-GB" sz="2000" dirty="0"/>
              <a:t>that the words of Lord Goff, representing, as they do, the unanimous view of the </a:t>
            </a:r>
            <a:r>
              <a:rPr lang="en-GB" sz="2000" i="1" dirty="0"/>
              <a:t>House of Lords</a:t>
            </a:r>
            <a:r>
              <a:rPr lang="en-GB" sz="2000" dirty="0"/>
              <a:t>, indicate that when considering a claim in </a:t>
            </a:r>
            <a:r>
              <a:rPr lang="en-GB" sz="2000" dirty="0" err="1"/>
              <a:t>Rylands</a:t>
            </a:r>
            <a:r>
              <a:rPr lang="en-GB" sz="2000" dirty="0"/>
              <a:t> v Fletcher one should treat it effectively as an extension or branch of the law of nuisance. </a:t>
            </a:r>
            <a:r>
              <a:rPr lang="en-GB" sz="2000" i="1" dirty="0"/>
              <a:t>Not in the sense </a:t>
            </a:r>
            <a:r>
              <a:rPr lang="en-GB" sz="2000" dirty="0"/>
              <a:t>that it is an extension in a number of possible directions, including an extension to the identity and nature of persons who can sue, </a:t>
            </a:r>
            <a:r>
              <a:rPr lang="en-GB" sz="2000" i="1" dirty="0"/>
              <a:t>but</a:t>
            </a:r>
            <a:r>
              <a:rPr lang="en-GB" sz="2000" dirty="0"/>
              <a:t> an extension </a:t>
            </a:r>
            <a:r>
              <a:rPr lang="en-GB" sz="2000" i="1" dirty="0"/>
              <a:t>in the sense </a:t>
            </a:r>
            <a:r>
              <a:rPr lang="en-GB" sz="2000" dirty="0"/>
              <a:t>that an isolated incident, which </a:t>
            </a:r>
            <a:r>
              <a:rPr lang="en-GB" sz="2000" i="1" dirty="0"/>
              <a:t>might not have been regarded in the 19th century</a:t>
            </a:r>
            <a:r>
              <a:rPr lang="en-GB" sz="2000" dirty="0"/>
              <a:t> (and might not even be regarded in the 20th or 21st century) as being a nuisance, can, if it involves an escape of the </a:t>
            </a:r>
            <a:r>
              <a:rPr lang="en-GB" sz="2000" i="1" dirty="0"/>
              <a:t>relevant </a:t>
            </a:r>
            <a:r>
              <a:rPr lang="en-GB" sz="2000" i="1" dirty="0" smtClean="0"/>
              <a:t>nature</a:t>
            </a:r>
            <a:r>
              <a:rPr lang="en-GB" sz="2000" dirty="0"/>
              <a:t>, give rise to a claim in what amounts to nuisance</a:t>
            </a:r>
            <a:endParaRPr lang="de-DE" sz="2000" dirty="0"/>
          </a:p>
        </p:txBody>
      </p:sp>
    </p:spTree>
    <p:extLst>
      <p:ext uri="{BB962C8B-B14F-4D97-AF65-F5344CB8AC3E}">
        <p14:creationId xmlns:p14="http://schemas.microsoft.com/office/powerpoint/2010/main" val="2864336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048000" y="1859340"/>
            <a:ext cx="6096000" cy="4247317"/>
          </a:xfrm>
          <a:prstGeom prst="rect">
            <a:avLst/>
          </a:prstGeom>
        </p:spPr>
        <p:txBody>
          <a:bodyPr>
            <a:spAutoFit/>
          </a:bodyPr>
          <a:lstStyle/>
          <a:p>
            <a:r>
              <a:rPr lang="de-DE" b="1" dirty="0" smtClean="0"/>
              <a:t>CONCLUSION</a:t>
            </a:r>
          </a:p>
          <a:p>
            <a:endParaRPr lang="de-DE" dirty="0" smtClean="0"/>
          </a:p>
          <a:p>
            <a:r>
              <a:rPr lang="de-DE" dirty="0" smtClean="0"/>
              <a:t>German </a:t>
            </a:r>
            <a:r>
              <a:rPr lang="de-DE" dirty="0" err="1"/>
              <a:t>students</a:t>
            </a:r>
            <a:r>
              <a:rPr lang="de-DE" dirty="0"/>
              <a:t> </a:t>
            </a:r>
            <a:r>
              <a:rPr lang="de-DE" dirty="0" err="1"/>
              <a:t>reading</a:t>
            </a:r>
            <a:r>
              <a:rPr lang="de-DE" dirty="0"/>
              <a:t> English </a:t>
            </a:r>
            <a:r>
              <a:rPr lang="de-DE" dirty="0" err="1"/>
              <a:t>law</a:t>
            </a:r>
            <a:r>
              <a:rPr lang="de-DE" dirty="0"/>
              <a:t> </a:t>
            </a:r>
            <a:r>
              <a:rPr lang="de-DE" dirty="0" err="1"/>
              <a:t>have</a:t>
            </a:r>
            <a:r>
              <a:rPr lang="de-DE" dirty="0"/>
              <a:t> </a:t>
            </a:r>
            <a:r>
              <a:rPr lang="de-DE" dirty="0" err="1"/>
              <a:t>to</a:t>
            </a:r>
            <a:r>
              <a:rPr lang="de-DE" dirty="0"/>
              <a:t> </a:t>
            </a:r>
            <a:r>
              <a:rPr lang="de-DE" dirty="0" err="1"/>
              <a:t>become</a:t>
            </a:r>
            <a:r>
              <a:rPr lang="de-DE" dirty="0"/>
              <a:t> </a:t>
            </a:r>
            <a:r>
              <a:rPr lang="de-DE" dirty="0" err="1"/>
              <a:t>familiar</a:t>
            </a:r>
            <a:r>
              <a:rPr lang="de-DE" dirty="0"/>
              <a:t> </a:t>
            </a:r>
            <a:r>
              <a:rPr lang="de-DE" dirty="0" err="1"/>
              <a:t>with</a:t>
            </a:r>
            <a:r>
              <a:rPr lang="de-DE" dirty="0"/>
              <a:t> </a:t>
            </a:r>
            <a:r>
              <a:rPr lang="de-DE" dirty="0" err="1"/>
              <a:t>the</a:t>
            </a:r>
            <a:r>
              <a:rPr lang="de-DE" dirty="0"/>
              <a:t> </a:t>
            </a:r>
            <a:r>
              <a:rPr lang="de-DE" dirty="0" err="1"/>
              <a:t>importance</a:t>
            </a:r>
            <a:r>
              <a:rPr lang="de-DE" dirty="0"/>
              <a:t> of </a:t>
            </a:r>
            <a:r>
              <a:rPr lang="de-DE" dirty="0" err="1"/>
              <a:t>case</a:t>
            </a:r>
            <a:r>
              <a:rPr lang="de-DE" dirty="0"/>
              <a:t> </a:t>
            </a:r>
            <a:r>
              <a:rPr lang="de-DE" dirty="0" err="1"/>
              <a:t>law</a:t>
            </a:r>
            <a:r>
              <a:rPr lang="de-DE" dirty="0"/>
              <a:t> </a:t>
            </a:r>
            <a:r>
              <a:rPr lang="de-DE" dirty="0" err="1"/>
              <a:t>and</a:t>
            </a:r>
            <a:r>
              <a:rPr lang="de-DE" dirty="0"/>
              <a:t> </a:t>
            </a:r>
            <a:r>
              <a:rPr lang="de-DE" dirty="0" err="1"/>
              <a:t>binding</a:t>
            </a:r>
            <a:r>
              <a:rPr lang="de-DE" dirty="0"/>
              <a:t> </a:t>
            </a:r>
            <a:r>
              <a:rPr lang="de-DE" dirty="0" err="1"/>
              <a:t>precedent</a:t>
            </a:r>
            <a:r>
              <a:rPr lang="de-DE" dirty="0" smtClean="0"/>
              <a:t>. This </a:t>
            </a:r>
            <a:r>
              <a:rPr lang="de-DE" dirty="0" err="1" smtClean="0"/>
              <a:t>means</a:t>
            </a:r>
            <a:r>
              <a:rPr lang="de-DE" dirty="0" smtClean="0"/>
              <a:t> </a:t>
            </a:r>
            <a:r>
              <a:rPr lang="de-DE" dirty="0" err="1" smtClean="0"/>
              <a:t>that</a:t>
            </a:r>
            <a:r>
              <a:rPr lang="de-DE" dirty="0" smtClean="0"/>
              <a:t> </a:t>
            </a:r>
            <a:r>
              <a:rPr lang="de-DE" dirty="0" err="1" smtClean="0"/>
              <a:t>studying</a:t>
            </a:r>
            <a:r>
              <a:rPr lang="de-DE" dirty="0" smtClean="0"/>
              <a:t> English </a:t>
            </a:r>
            <a:r>
              <a:rPr lang="de-DE" dirty="0" err="1" smtClean="0"/>
              <a:t>law</a:t>
            </a:r>
            <a:r>
              <a:rPr lang="de-DE" dirty="0" smtClean="0"/>
              <a:t> </a:t>
            </a:r>
            <a:r>
              <a:rPr lang="de-DE" dirty="0" err="1" smtClean="0"/>
              <a:t>means</a:t>
            </a:r>
            <a:r>
              <a:rPr lang="de-DE" dirty="0" smtClean="0"/>
              <a:t> </a:t>
            </a:r>
            <a:r>
              <a:rPr lang="de-DE" dirty="0" err="1" smtClean="0"/>
              <a:t>being</a:t>
            </a:r>
            <a:r>
              <a:rPr lang="de-DE" dirty="0" smtClean="0"/>
              <a:t> </a:t>
            </a:r>
            <a:r>
              <a:rPr lang="de-DE" dirty="0" err="1" smtClean="0"/>
              <a:t>confronted</a:t>
            </a:r>
            <a:r>
              <a:rPr lang="de-DE" dirty="0" smtClean="0"/>
              <a:t> </a:t>
            </a:r>
            <a:r>
              <a:rPr lang="de-DE" dirty="0" err="1" smtClean="0"/>
              <a:t>with</a:t>
            </a:r>
            <a:r>
              <a:rPr lang="de-DE" dirty="0" smtClean="0"/>
              <a:t> English </a:t>
            </a:r>
            <a:r>
              <a:rPr lang="de-DE" dirty="0" err="1" smtClean="0"/>
              <a:t>culture</a:t>
            </a:r>
            <a:r>
              <a:rPr lang="de-DE" dirty="0" smtClean="0"/>
              <a:t>. </a:t>
            </a:r>
            <a:r>
              <a:rPr lang="de-DE" dirty="0" err="1" smtClean="0"/>
              <a:t>And</a:t>
            </a:r>
            <a:r>
              <a:rPr lang="de-DE" dirty="0" smtClean="0"/>
              <a:t> </a:t>
            </a:r>
            <a:r>
              <a:rPr lang="de-DE" dirty="0" err="1" smtClean="0"/>
              <a:t>understanding</a:t>
            </a:r>
            <a:r>
              <a:rPr lang="de-DE" dirty="0" smtClean="0"/>
              <a:t> </a:t>
            </a:r>
            <a:r>
              <a:rPr lang="de-DE" dirty="0" err="1"/>
              <a:t>the</a:t>
            </a:r>
            <a:r>
              <a:rPr lang="de-DE" dirty="0"/>
              <a:t> </a:t>
            </a:r>
            <a:r>
              <a:rPr lang="de-DE" dirty="0" err="1"/>
              <a:t>role</a:t>
            </a:r>
            <a:r>
              <a:rPr lang="de-DE" dirty="0"/>
              <a:t> of </a:t>
            </a:r>
            <a:r>
              <a:rPr lang="de-DE" dirty="0" err="1"/>
              <a:t>tradition</a:t>
            </a:r>
            <a:r>
              <a:rPr lang="de-DE" dirty="0"/>
              <a:t> </a:t>
            </a:r>
            <a:r>
              <a:rPr lang="de-DE" dirty="0" err="1"/>
              <a:t>and</a:t>
            </a:r>
            <a:r>
              <a:rPr lang="de-DE" dirty="0"/>
              <a:t> </a:t>
            </a:r>
            <a:r>
              <a:rPr lang="de-DE" dirty="0" err="1"/>
              <a:t>history</a:t>
            </a:r>
            <a:r>
              <a:rPr lang="de-DE" dirty="0"/>
              <a:t> </a:t>
            </a:r>
            <a:r>
              <a:rPr lang="de-DE" dirty="0" err="1"/>
              <a:t>that</a:t>
            </a:r>
            <a:r>
              <a:rPr lang="de-DE" dirty="0"/>
              <a:t> </a:t>
            </a:r>
            <a:r>
              <a:rPr lang="de-DE" dirty="0" err="1"/>
              <a:t>permeates</a:t>
            </a:r>
            <a:r>
              <a:rPr lang="de-DE" dirty="0"/>
              <a:t> </a:t>
            </a:r>
            <a:r>
              <a:rPr lang="de-DE" dirty="0" err="1"/>
              <a:t>the</a:t>
            </a:r>
            <a:r>
              <a:rPr lang="de-DE" dirty="0"/>
              <a:t> </a:t>
            </a:r>
            <a:r>
              <a:rPr lang="de-DE" dirty="0" err="1"/>
              <a:t>reasoning</a:t>
            </a:r>
            <a:r>
              <a:rPr lang="de-DE" dirty="0"/>
              <a:t> </a:t>
            </a:r>
            <a:r>
              <a:rPr lang="de-DE" dirty="0" err="1"/>
              <a:t>strategy</a:t>
            </a:r>
            <a:r>
              <a:rPr lang="de-DE" dirty="0"/>
              <a:t> of English </a:t>
            </a:r>
            <a:r>
              <a:rPr lang="de-DE" dirty="0" err="1"/>
              <a:t>judges</a:t>
            </a:r>
            <a:r>
              <a:rPr lang="de-DE" dirty="0"/>
              <a:t>. Knowledge </a:t>
            </a:r>
            <a:r>
              <a:rPr lang="de-DE" dirty="0" err="1"/>
              <a:t>is</a:t>
            </a:r>
            <a:r>
              <a:rPr lang="de-DE" dirty="0"/>
              <a:t> </a:t>
            </a:r>
            <a:r>
              <a:rPr lang="de-DE" dirty="0" err="1"/>
              <a:t>contained</a:t>
            </a:r>
            <a:r>
              <a:rPr lang="de-DE" dirty="0"/>
              <a:t> in </a:t>
            </a:r>
            <a:r>
              <a:rPr lang="de-DE" dirty="0" err="1"/>
              <a:t>past</a:t>
            </a:r>
            <a:r>
              <a:rPr lang="de-DE" dirty="0"/>
              <a:t> </a:t>
            </a:r>
            <a:r>
              <a:rPr lang="de-DE" dirty="0" err="1"/>
              <a:t>judgements</a:t>
            </a:r>
            <a:r>
              <a:rPr lang="de-DE" dirty="0"/>
              <a:t> </a:t>
            </a:r>
            <a:r>
              <a:rPr lang="de-DE" dirty="0" err="1"/>
              <a:t>and</a:t>
            </a:r>
            <a:r>
              <a:rPr lang="de-DE" dirty="0"/>
              <a:t> </a:t>
            </a:r>
            <a:r>
              <a:rPr lang="de-DE" dirty="0" err="1"/>
              <a:t>knowledge</a:t>
            </a:r>
            <a:r>
              <a:rPr lang="de-DE" dirty="0"/>
              <a:t> </a:t>
            </a:r>
            <a:r>
              <a:rPr lang="de-DE" dirty="0" err="1"/>
              <a:t>is</a:t>
            </a:r>
            <a:r>
              <a:rPr lang="de-DE" dirty="0"/>
              <a:t> </a:t>
            </a:r>
            <a:r>
              <a:rPr lang="de-DE" dirty="0" err="1"/>
              <a:t>gained</a:t>
            </a:r>
            <a:r>
              <a:rPr lang="de-DE" dirty="0"/>
              <a:t> </a:t>
            </a:r>
            <a:r>
              <a:rPr lang="de-DE" dirty="0" err="1"/>
              <a:t>by</a:t>
            </a:r>
            <a:r>
              <a:rPr lang="de-DE" dirty="0"/>
              <a:t> </a:t>
            </a:r>
            <a:r>
              <a:rPr lang="de-DE" dirty="0" err="1"/>
              <a:t>referring</a:t>
            </a:r>
            <a:r>
              <a:rPr lang="de-DE" dirty="0"/>
              <a:t> </a:t>
            </a:r>
            <a:r>
              <a:rPr lang="de-DE" dirty="0" err="1"/>
              <a:t>to</a:t>
            </a:r>
            <a:r>
              <a:rPr lang="de-DE" dirty="0"/>
              <a:t> </a:t>
            </a:r>
            <a:r>
              <a:rPr lang="de-DE" dirty="0" err="1"/>
              <a:t>these</a:t>
            </a:r>
            <a:r>
              <a:rPr lang="de-DE" dirty="0"/>
              <a:t> </a:t>
            </a:r>
            <a:r>
              <a:rPr lang="de-DE" dirty="0" err="1"/>
              <a:t>judgements</a:t>
            </a:r>
            <a:r>
              <a:rPr lang="de-DE" dirty="0"/>
              <a:t> </a:t>
            </a:r>
            <a:r>
              <a:rPr lang="de-DE" dirty="0" err="1"/>
              <a:t>and</a:t>
            </a:r>
            <a:r>
              <a:rPr lang="de-DE" dirty="0"/>
              <a:t> </a:t>
            </a:r>
            <a:r>
              <a:rPr lang="de-DE" dirty="0" err="1"/>
              <a:t>interpreting</a:t>
            </a:r>
            <a:r>
              <a:rPr lang="de-DE" dirty="0"/>
              <a:t> </a:t>
            </a:r>
            <a:r>
              <a:rPr lang="de-DE" dirty="0" err="1"/>
              <a:t>them</a:t>
            </a:r>
            <a:r>
              <a:rPr lang="de-DE" dirty="0"/>
              <a:t>. </a:t>
            </a:r>
            <a:r>
              <a:rPr lang="de-DE" dirty="0" err="1"/>
              <a:t>Present</a:t>
            </a:r>
            <a:r>
              <a:rPr lang="de-DE" dirty="0"/>
              <a:t> </a:t>
            </a:r>
            <a:r>
              <a:rPr lang="de-DE" dirty="0" err="1"/>
              <a:t>judgements</a:t>
            </a:r>
            <a:r>
              <a:rPr lang="de-DE" dirty="0"/>
              <a:t> </a:t>
            </a:r>
            <a:r>
              <a:rPr lang="de-DE" dirty="0" err="1"/>
              <a:t>are</a:t>
            </a:r>
            <a:r>
              <a:rPr lang="de-DE" dirty="0"/>
              <a:t> </a:t>
            </a:r>
            <a:r>
              <a:rPr lang="de-DE" dirty="0" err="1"/>
              <a:t>validated</a:t>
            </a:r>
            <a:r>
              <a:rPr lang="de-DE" dirty="0"/>
              <a:t> </a:t>
            </a:r>
            <a:r>
              <a:rPr lang="de-DE" dirty="0" err="1"/>
              <a:t>by</a:t>
            </a:r>
            <a:r>
              <a:rPr lang="de-DE" dirty="0"/>
              <a:t> </a:t>
            </a:r>
            <a:r>
              <a:rPr lang="de-DE" dirty="0" err="1"/>
              <a:t>earlier</a:t>
            </a:r>
            <a:r>
              <a:rPr lang="de-DE" dirty="0"/>
              <a:t> </a:t>
            </a:r>
            <a:r>
              <a:rPr lang="de-DE" dirty="0" err="1"/>
              <a:t>ones</a:t>
            </a:r>
            <a:r>
              <a:rPr lang="de-DE" dirty="0"/>
              <a:t>. </a:t>
            </a:r>
            <a:r>
              <a:rPr lang="de-DE" dirty="0" err="1"/>
              <a:t>Inherent</a:t>
            </a:r>
            <a:r>
              <a:rPr lang="de-DE" dirty="0"/>
              <a:t> </a:t>
            </a:r>
            <a:r>
              <a:rPr lang="de-DE" dirty="0" err="1"/>
              <a:t>to</a:t>
            </a:r>
            <a:r>
              <a:rPr lang="de-DE" dirty="0"/>
              <a:t> </a:t>
            </a:r>
            <a:r>
              <a:rPr lang="de-DE" dirty="0" err="1"/>
              <a:t>this</a:t>
            </a:r>
            <a:r>
              <a:rPr lang="de-DE" dirty="0"/>
              <a:t> </a:t>
            </a:r>
            <a:r>
              <a:rPr lang="de-DE" dirty="0" err="1"/>
              <a:t>process</a:t>
            </a:r>
            <a:r>
              <a:rPr lang="de-DE" dirty="0"/>
              <a:t> </a:t>
            </a:r>
            <a:r>
              <a:rPr lang="de-DE" dirty="0" err="1"/>
              <a:t>is</a:t>
            </a:r>
            <a:r>
              <a:rPr lang="de-DE" dirty="0"/>
              <a:t> </a:t>
            </a:r>
            <a:r>
              <a:rPr lang="de-DE" dirty="0" err="1"/>
              <a:t>the</a:t>
            </a:r>
            <a:r>
              <a:rPr lang="de-DE" dirty="0"/>
              <a:t> </a:t>
            </a:r>
            <a:r>
              <a:rPr lang="de-DE" dirty="0" err="1"/>
              <a:t>conservative</a:t>
            </a:r>
            <a:r>
              <a:rPr lang="de-DE" dirty="0"/>
              <a:t> </a:t>
            </a:r>
            <a:r>
              <a:rPr lang="de-DE" dirty="0" err="1"/>
              <a:t>value</a:t>
            </a:r>
            <a:r>
              <a:rPr lang="de-DE" dirty="0"/>
              <a:t> of gradual </a:t>
            </a:r>
            <a:r>
              <a:rPr lang="de-DE" dirty="0" err="1"/>
              <a:t>progression</a:t>
            </a:r>
            <a:r>
              <a:rPr lang="de-DE" dirty="0"/>
              <a:t> </a:t>
            </a:r>
            <a:r>
              <a:rPr lang="de-DE" dirty="0" err="1"/>
              <a:t>over</a:t>
            </a:r>
            <a:r>
              <a:rPr lang="de-DE" dirty="0"/>
              <a:t> time </a:t>
            </a:r>
            <a:r>
              <a:rPr lang="de-DE" dirty="0" err="1"/>
              <a:t>and</a:t>
            </a:r>
            <a:r>
              <a:rPr lang="de-DE" dirty="0"/>
              <a:t> </a:t>
            </a:r>
            <a:r>
              <a:rPr lang="de-DE" dirty="0" err="1"/>
              <a:t>the</a:t>
            </a:r>
            <a:r>
              <a:rPr lang="de-DE" dirty="0"/>
              <a:t> </a:t>
            </a:r>
            <a:r>
              <a:rPr lang="de-DE" dirty="0" err="1"/>
              <a:t>role</a:t>
            </a:r>
            <a:r>
              <a:rPr lang="de-DE" dirty="0"/>
              <a:t> of individual </a:t>
            </a:r>
            <a:r>
              <a:rPr lang="de-DE" dirty="0" err="1"/>
              <a:t>judges</a:t>
            </a:r>
            <a:r>
              <a:rPr lang="de-DE" dirty="0"/>
              <a:t> in </a:t>
            </a:r>
            <a:r>
              <a:rPr lang="de-DE" dirty="0" err="1"/>
              <a:t>assessing</a:t>
            </a:r>
            <a:r>
              <a:rPr lang="de-DE" dirty="0"/>
              <a:t> </a:t>
            </a:r>
            <a:r>
              <a:rPr lang="de-DE" dirty="0" err="1"/>
              <a:t>claims</a:t>
            </a:r>
            <a:r>
              <a:rPr lang="de-DE" dirty="0"/>
              <a:t>. </a:t>
            </a:r>
          </a:p>
        </p:txBody>
      </p:sp>
    </p:spTree>
    <p:extLst>
      <p:ext uri="{BB962C8B-B14F-4D97-AF65-F5344CB8AC3E}">
        <p14:creationId xmlns:p14="http://schemas.microsoft.com/office/powerpoint/2010/main" val="16004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Bibliography</a:t>
            </a:r>
            <a:r>
              <a:rPr lang="de-DE" dirty="0" smtClean="0"/>
              <a:t> </a:t>
            </a:r>
            <a:endParaRPr lang="de-DE" dirty="0"/>
          </a:p>
        </p:txBody>
      </p:sp>
      <p:sp>
        <p:nvSpPr>
          <p:cNvPr id="3" name="Inhaltsplatzhalter 2"/>
          <p:cNvSpPr>
            <a:spLocks noGrp="1"/>
          </p:cNvSpPr>
          <p:nvPr>
            <p:ph idx="1"/>
          </p:nvPr>
        </p:nvSpPr>
        <p:spPr/>
        <p:txBody>
          <a:bodyPr/>
          <a:lstStyle/>
          <a:p>
            <a:r>
              <a:rPr lang="de-DE" dirty="0">
                <a:hlinkClick r:id="rId2"/>
              </a:rPr>
              <a:t>https://</a:t>
            </a:r>
            <a:r>
              <a:rPr lang="de-DE" dirty="0" smtClean="0">
                <a:hlinkClick r:id="rId2"/>
              </a:rPr>
              <a:t>www.law.cornell.edu/wex/ratio_decidendi</a:t>
            </a:r>
            <a:endParaRPr lang="de-DE" dirty="0" smtClean="0"/>
          </a:p>
          <a:p>
            <a:r>
              <a:rPr lang="de-DE" dirty="0">
                <a:hlinkClick r:id="rId3"/>
              </a:rPr>
              <a:t>https://www.lexisnexis.co.uk</a:t>
            </a:r>
            <a:r>
              <a:rPr lang="de-DE" dirty="0" smtClean="0">
                <a:hlinkClick r:id="rId3"/>
              </a:rPr>
              <a:t>/</a:t>
            </a:r>
            <a:endParaRPr lang="de-DE" dirty="0" smtClean="0"/>
          </a:p>
          <a:p>
            <a:r>
              <a:rPr lang="en-GB" dirty="0"/>
              <a:t>Coyle, D., Hood, P., Marsh, D. (2010) </a:t>
            </a:r>
            <a:r>
              <a:rPr lang="en-GB" i="1" dirty="0"/>
              <a:t>CLIL Content and Language Integrated Learning</a:t>
            </a:r>
            <a:r>
              <a:rPr lang="en-GB" dirty="0"/>
              <a:t>. Cambridge. Cambridge University Press. </a:t>
            </a:r>
            <a:endParaRPr lang="de-DE" dirty="0"/>
          </a:p>
          <a:p>
            <a:r>
              <a:rPr lang="en-GB" dirty="0"/>
              <a:t>Coyle, D., Meyer, O. (2021) </a:t>
            </a:r>
            <a:r>
              <a:rPr lang="en-GB" i="1" dirty="0"/>
              <a:t>Beyond CLIL </a:t>
            </a:r>
            <a:r>
              <a:rPr lang="en-GB" i="1" dirty="0" err="1"/>
              <a:t>Pluriliterarcies</a:t>
            </a:r>
            <a:r>
              <a:rPr lang="en-GB" i="1" dirty="0"/>
              <a:t> Teaching for Deeper Learning</a:t>
            </a:r>
            <a:r>
              <a:rPr lang="en-GB" dirty="0"/>
              <a:t>. Cambridge. Cambridge University Press. </a:t>
            </a:r>
            <a:endParaRPr lang="de-DE" dirty="0"/>
          </a:p>
          <a:p>
            <a:r>
              <a:rPr lang="en-US" dirty="0"/>
              <a:t>Goldman, S. R., Britt, M. A., Brown, W., </a:t>
            </a:r>
            <a:r>
              <a:rPr lang="en-US" dirty="0" err="1"/>
              <a:t>Cribb</a:t>
            </a:r>
            <a:r>
              <a:rPr lang="en-US" dirty="0"/>
              <a:t>, G., George, M. A., Greenleaf, C., Lee, C. D., Shanahan, C. Project READI (2016). Disciplinary </a:t>
            </a:r>
            <a:r>
              <a:rPr lang="en-US" dirty="0" err="1"/>
              <a:t>literarcies</a:t>
            </a:r>
            <a:r>
              <a:rPr lang="en-US" dirty="0"/>
              <a:t> and learning to read for understanding: a conceptual framework for disciplinary literacy. </a:t>
            </a:r>
            <a:r>
              <a:rPr lang="en-US" i="1" dirty="0"/>
              <a:t>Educational Psychologist</a:t>
            </a:r>
            <a:r>
              <a:rPr lang="en-US" dirty="0"/>
              <a:t>, 51(2), 219-46. </a:t>
            </a:r>
            <a:endParaRPr lang="de-DE" dirty="0"/>
          </a:p>
          <a:p>
            <a:endParaRPr lang="de-DE" dirty="0" smtClean="0"/>
          </a:p>
          <a:p>
            <a:endParaRPr lang="de-DE" dirty="0"/>
          </a:p>
        </p:txBody>
      </p:sp>
    </p:spTree>
    <p:extLst>
      <p:ext uri="{BB962C8B-B14F-4D97-AF65-F5344CB8AC3E}">
        <p14:creationId xmlns:p14="http://schemas.microsoft.com/office/powerpoint/2010/main" val="2838467894"/>
      </p:ext>
    </p:extLst>
  </p:cSld>
  <p:clrMapOvr>
    <a:masterClrMapping/>
  </p:clrMapOvr>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673</Words>
  <Application>Microsoft Office PowerPoint</Application>
  <PresentationFormat>Breitbild</PresentationFormat>
  <Paragraphs>41</Paragraphs>
  <Slides>9</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Century Gothic</vt:lpstr>
      <vt:lpstr>Wingdings 3</vt:lpstr>
      <vt:lpstr>Fetzen</vt:lpstr>
      <vt:lpstr>4th biannual International CLIL Conference  CLIL 2023 Sustainability, Pedagogy and Social Justice 16-17 June 2023 Sheffield Institute of Education, UK   Exploring discipline literacy in an English-taught International Business Law master’s course at a German University. Culture, cognition and communication. </vt:lpstr>
      <vt:lpstr>Background</vt:lpstr>
      <vt:lpstr>Culture and history</vt:lpstr>
      <vt:lpstr>Cognition: Interpreting Statutes: English and Continental: Literalism V Purposive</vt:lpstr>
      <vt:lpstr>Interpreting Statutes: English and Continental</vt:lpstr>
      <vt:lpstr>Clarity and Precision: Culture and Communication  </vt:lpstr>
      <vt:lpstr> MR JUSTICE NEUBERGER:  </vt:lpstr>
      <vt:lpstr>PowerPoint-Präsentation</vt:lpstr>
      <vt:lpstr>Bibliography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Discipline</dc:title>
  <dc:creator>O'Donoghue</dc:creator>
  <cp:lastModifiedBy>O'Donoghue</cp:lastModifiedBy>
  <cp:revision>28</cp:revision>
  <dcterms:created xsi:type="dcterms:W3CDTF">2023-05-27T17:19:07Z</dcterms:created>
  <dcterms:modified xsi:type="dcterms:W3CDTF">2023-05-29T10:42:47Z</dcterms:modified>
</cp:coreProperties>
</file>